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6858000" type="screen4x3"/>
  <p:notesSz cx="6858000" cy="9144000"/>
  <p:embeddedFontLst>
    <p:embeddedFont>
      <p:font typeface="Arial Narrow" panose="020B06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jD/shDlJrzTPbhdug1X+RpoRts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8"/>
  </p:normalViewPr>
  <p:slideViewPr>
    <p:cSldViewPr snapToGrid="0">
      <p:cViewPr varScale="1">
        <p:scale>
          <a:sx n="109" d="100"/>
          <a:sy n="109" d="100"/>
        </p:scale>
        <p:origin x="1720"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rgbClr val="000000"/>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‹Nº›</a:t>
            </a:fld>
            <a:endParaRPr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800" b="0" i="0" u="none" strike="noStrike" cap="none">
                <a:solidFill>
                  <a:srgbClr val="000000"/>
                </a:solidFill>
                <a:latin typeface="Calibri"/>
                <a:ea typeface="Calibri"/>
                <a:cs typeface="Calibri"/>
                <a:sym typeface="Calibri"/>
              </a:rPr>
              <a:t>1</a:t>
            </a:fld>
            <a:endParaRPr sz="1200">
              <a:solidFill>
                <a:srgbClr val="000000"/>
              </a:solidFill>
              <a:latin typeface="Calibri"/>
              <a:ea typeface="Calibri"/>
              <a:cs typeface="Calibri"/>
              <a:sym typeface="Calibri"/>
            </a:endParaRPr>
          </a:p>
        </p:txBody>
      </p:sp>
      <p:sp>
        <p:nvSpPr>
          <p:cNvPr id="91" name="Google Shape;9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d789e6819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d789e6819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6d789e6819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d5ee8a465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d5ee8a465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92" name="Google Shape;1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-Silhoutte -&gt; mide la compacidad de cluster (elementos juntitos dentro del mismo cluster) y la separacion de elementos de diferentes clusters.</a:t>
            </a:r>
            <a:endParaRPr/>
          </a:p>
          <a:p>
            <a:pPr marL="0" lvl="0" indent="0" algn="l" rtl="0">
              <a:spcBef>
                <a:spcPts val="0"/>
              </a:spcBef>
              <a:spcAft>
                <a:spcPts val="0"/>
              </a:spcAft>
              <a:buNone/>
            </a:pPr>
            <a:r>
              <a:rPr lang="es-ES"/>
              <a:t>Hicimos también la prueba con 100.000 pero los resultados obtenidos no aportaban mucho más que en la prueba anterior en cuanto al nº de clusters, finalmente nos quedamos con la prueba de 50.000.</a:t>
            </a:r>
            <a:endParaRPr/>
          </a:p>
          <a:p>
            <a:pPr marL="0" lvl="0" indent="0" algn="l" rtl="0">
              <a:spcBef>
                <a:spcPts val="0"/>
              </a:spcBef>
              <a:spcAft>
                <a:spcPts val="0"/>
              </a:spcAft>
              <a:buNone/>
            </a:pPr>
            <a:r>
              <a:rPr lang="es-ES"/>
              <a:t>-Donde más varía la puntuación que le asigna Silhouette de un cluster a otro es del 3 al 4, por ello decidimos escoger 4 clusters.</a:t>
            </a:r>
            <a:endParaRPr/>
          </a:p>
        </p:txBody>
      </p:sp>
      <p:sp>
        <p:nvSpPr>
          <p:cNvPr id="193" name="Google Shape;19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d684fe57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02" name="Google Shape;202;g6d684fe57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000"/>
              <a:t>-K-means: </a:t>
            </a:r>
            <a:r>
              <a:rPr lang="es-ES" sz="1000">
                <a:solidFill>
                  <a:schemeClr val="dk1"/>
                </a:solidFill>
                <a:latin typeface="Arial"/>
                <a:ea typeface="Arial"/>
                <a:cs typeface="Arial"/>
                <a:sym typeface="Arial"/>
              </a:rPr>
              <a:t>Algoritmos -&gt; repite hasta convergencia. 1º Escoge k ejemplos como centroide. 2º</a:t>
            </a:r>
            <a:r>
              <a:rPr lang="es-ES" sz="1000">
                <a:solidFill>
                  <a:schemeClr val="dk1"/>
                </a:solidFill>
                <a:latin typeface="Times New Roman"/>
                <a:ea typeface="Times New Roman"/>
                <a:cs typeface="Times New Roman"/>
                <a:sym typeface="Times New Roman"/>
              </a:rPr>
              <a:t>  </a:t>
            </a:r>
            <a:r>
              <a:rPr lang="es-ES" sz="1000">
                <a:solidFill>
                  <a:schemeClr val="dk1"/>
                </a:solidFill>
                <a:latin typeface="Arial"/>
                <a:ea typeface="Arial"/>
                <a:cs typeface="Arial"/>
                <a:sym typeface="Arial"/>
              </a:rPr>
              <a:t>Asigna a cada ejemplo al centroide mas cercano. </a:t>
            </a:r>
            <a:endParaRPr sz="1000">
              <a:solidFill>
                <a:schemeClr val="dk1"/>
              </a:solidFill>
              <a:latin typeface="Arial"/>
              <a:ea typeface="Arial"/>
              <a:cs typeface="Arial"/>
              <a:sym typeface="Arial"/>
            </a:endParaRPr>
          </a:p>
          <a:p>
            <a:pPr marL="0" lvl="0" indent="0" algn="l" rtl="0">
              <a:spcBef>
                <a:spcPts val="0"/>
              </a:spcBef>
              <a:spcAft>
                <a:spcPts val="0"/>
              </a:spcAft>
              <a:buNone/>
            </a:pPr>
            <a:r>
              <a:rPr lang="es-ES" sz="1000">
                <a:solidFill>
                  <a:schemeClr val="dk1"/>
                </a:solidFill>
                <a:latin typeface="Arial"/>
                <a:ea typeface="Arial"/>
                <a:cs typeface="Arial"/>
                <a:sym typeface="Arial"/>
              </a:rPr>
              <a:t>3º Recalcula centroides.</a:t>
            </a:r>
            <a:endParaRPr sz="10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203" name="Google Shape;203;g6d684fe57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d789e6819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11" name="Google Shape;211;g6d789e6819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Mostramos</a:t>
            </a:r>
            <a:endParaRPr/>
          </a:p>
        </p:txBody>
      </p:sp>
      <p:sp>
        <p:nvSpPr>
          <p:cNvPr id="212" name="Google Shape;212;g6d789e6819_0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d789e6819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21" name="Google Shape;221;g6d789e6819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Mostramos</a:t>
            </a:r>
            <a:endParaRPr/>
          </a:p>
        </p:txBody>
      </p:sp>
      <p:sp>
        <p:nvSpPr>
          <p:cNvPr id="222" name="Google Shape;222;g6d789e6819_0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d5ee8a465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6d5ee8a465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684fe57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37" name="Google Shape;237;g6d684fe574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Recuerda que en el cluster_0 son los que peor puntuacion de media estan recibiendo</a:t>
            </a:r>
            <a:endParaRPr/>
          </a:p>
        </p:txBody>
      </p:sp>
      <p:sp>
        <p:nvSpPr>
          <p:cNvPr id="238" name="Google Shape;238;g6d684fe574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d684fe574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46" name="Google Shape;246;g6d684fe57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Este porcentaje quiere decir que los hoteles británicos son los peores puntuados, seguido de los Italianos y los franceses.</a:t>
            </a:r>
            <a:endParaRPr/>
          </a:p>
          <a:p>
            <a:pPr marL="0" lvl="0" indent="0" algn="l" rtl="0">
              <a:spcBef>
                <a:spcPts val="0"/>
              </a:spcBef>
              <a:spcAft>
                <a:spcPts val="0"/>
              </a:spcAft>
              <a:buClr>
                <a:schemeClr val="dk1"/>
              </a:buClr>
              <a:buFont typeface="Arial"/>
              <a:buNone/>
            </a:pPr>
            <a:r>
              <a:rPr lang="es-ES">
                <a:solidFill>
                  <a:schemeClr val="dk1"/>
                </a:solidFill>
              </a:rPr>
              <a:t>Recuerda que en el cluster_0 son los que peor puntuacion de media estan recibiendo</a:t>
            </a:r>
            <a:endParaRPr/>
          </a:p>
        </p:txBody>
      </p:sp>
      <p:sp>
        <p:nvSpPr>
          <p:cNvPr id="247" name="Google Shape;247;g6d684fe574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d684fe574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55" name="Google Shape;255;g6d684fe57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t>Este porcentaje quiere decir que los hoteles británicos son mayoría en el cluster crítico 0, son los peores puntuados con diferencia, haciendo referencia a la tabla anterior donde se indica que el 6,47% de ese 55,30% son los que peor puntuación consiguen.</a:t>
            </a:r>
            <a:endParaRPr/>
          </a:p>
          <a:p>
            <a:pPr marL="0" lvl="0" indent="0" algn="l" rtl="0">
              <a:spcBef>
                <a:spcPts val="0"/>
              </a:spcBef>
              <a:spcAft>
                <a:spcPts val="0"/>
              </a:spcAft>
              <a:buClr>
                <a:schemeClr val="dk1"/>
              </a:buClr>
              <a:buFont typeface="Arial"/>
              <a:buNone/>
            </a:pPr>
            <a:r>
              <a:rPr lang="es-ES">
                <a:solidFill>
                  <a:schemeClr val="dk1"/>
                </a:solidFill>
              </a:rPr>
              <a:t>Recuerda que en el cluster_0 son los que peor puntuacion de media estan recibiendo</a:t>
            </a:r>
            <a:endParaRPr/>
          </a:p>
        </p:txBody>
      </p:sp>
      <p:sp>
        <p:nvSpPr>
          <p:cNvPr id="256" name="Google Shape;256;g6d684fe574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684fe57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684fe574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d5ee8a465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72" name="Google Shape;272;g6d5ee8a465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d5ee8a465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56dc17b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7c56dc17b9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c56dc17b9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c56dc17b9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7c56dc17b9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d81000a75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d81000a75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6d81000a75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d5ee8a465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6d5ee8a46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d5ee8a465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d5ee8a465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6d5ee8a465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d789e681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d789e681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 Gráfica: Se muestran los hoteles de lujo más visitados a partir de las reviews realizadas en las ciudades más visitadas en el ranking anual (Barcelona, Paris, Londres...)</a:t>
            </a:r>
            <a:endParaRPr/>
          </a:p>
          <a:p>
            <a:pPr marL="0" lvl="0" indent="0" algn="l" rtl="0">
              <a:spcBef>
                <a:spcPts val="0"/>
              </a:spcBef>
              <a:spcAft>
                <a:spcPts val="0"/>
              </a:spcAft>
              <a:buClr>
                <a:schemeClr val="dk1"/>
              </a:buClr>
              <a:buSzPts val="1100"/>
              <a:buFont typeface="Arial"/>
              <a:buNone/>
            </a:pPr>
            <a:r>
              <a:rPr lang="es-ES">
                <a:solidFill>
                  <a:schemeClr val="dk1"/>
                </a:solidFill>
              </a:rPr>
              <a:t>-2º Gráfica: Igual que la anterior pero en color para una posible exportación a una aplicación.</a:t>
            </a:r>
            <a:endParaRPr/>
          </a:p>
          <a:p>
            <a:pPr marL="0" lvl="0" indent="0" algn="l" rtl="0">
              <a:spcBef>
                <a:spcPts val="0"/>
              </a:spcBef>
              <a:spcAft>
                <a:spcPts val="0"/>
              </a:spcAft>
              <a:buNone/>
            </a:pPr>
            <a:endParaRPr/>
          </a:p>
        </p:txBody>
      </p:sp>
      <p:sp>
        <p:nvSpPr>
          <p:cNvPr id="130" name="Google Shape;130;g6d789e681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d789e6819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d789e6819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1ºGráfica: Se aprecia que Austria es el que tiene un rango menor de puntuaciones y es el que tendría las puntuaciones más altas de media.</a:t>
            </a:r>
            <a:endParaRPr/>
          </a:p>
          <a:p>
            <a:pPr marL="0" lvl="0" indent="0" algn="l" rtl="0">
              <a:spcBef>
                <a:spcPts val="0"/>
              </a:spcBef>
              <a:spcAft>
                <a:spcPts val="0"/>
              </a:spcAft>
              <a:buNone/>
            </a:pPr>
            <a:r>
              <a:rPr lang="es-ES"/>
              <a:t>2º Gráfica: Con esto observamos que los que no son Turistas dejan una puntuación mayor que los que si lo son, a excepción de Inglaterra</a:t>
            </a:r>
            <a:endParaRPr/>
          </a:p>
          <a:p>
            <a:pPr marL="0" lvl="0" indent="0" algn="l" rtl="0">
              <a:spcBef>
                <a:spcPts val="0"/>
              </a:spcBef>
              <a:spcAft>
                <a:spcPts val="0"/>
              </a:spcAft>
              <a:buNone/>
            </a:pPr>
            <a:endParaRPr/>
          </a:p>
        </p:txBody>
      </p:sp>
      <p:sp>
        <p:nvSpPr>
          <p:cNvPr id="140" name="Google Shape;140;g6d789e6819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d789e681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d789e6819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 Gráfica: Las puntuaciones medias dadas a hoteles de Barcelona según una muestra de nacionalidades</a:t>
            </a:r>
            <a:endParaRPr/>
          </a:p>
          <a:p>
            <a:pPr marL="0" lvl="0" indent="0" algn="l" rtl="0">
              <a:spcBef>
                <a:spcPts val="0"/>
              </a:spcBef>
              <a:spcAft>
                <a:spcPts val="0"/>
              </a:spcAft>
              <a:buNone/>
            </a:pPr>
            <a:r>
              <a:rPr lang="es-ES"/>
              <a:t>-2º Gráfica: La distribución de las puntuaciones dependiendo si las reviews son de turistas de fuera o de Barcelona.</a:t>
            </a:r>
            <a:endParaRPr/>
          </a:p>
          <a:p>
            <a:pPr marL="0" lvl="0" indent="0" algn="l" rtl="0">
              <a:spcBef>
                <a:spcPts val="0"/>
              </a:spcBef>
              <a:spcAft>
                <a:spcPts val="0"/>
              </a:spcAft>
              <a:buNone/>
            </a:pPr>
            <a:endParaRPr/>
          </a:p>
        </p:txBody>
      </p:sp>
      <p:sp>
        <p:nvSpPr>
          <p:cNvPr id="150" name="Google Shape;150;g6d789e6819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d789e6819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d789e6819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a:t>-1ºGráfica: Se muestra el número de usuarios que han dado una cierta puntuación.</a:t>
            </a:r>
            <a:endParaRPr/>
          </a:p>
          <a:p>
            <a:pPr marL="0" lvl="0" indent="0" algn="l" rtl="0">
              <a:spcBef>
                <a:spcPts val="0"/>
              </a:spcBef>
              <a:spcAft>
                <a:spcPts val="0"/>
              </a:spcAft>
              <a:buNone/>
            </a:pPr>
            <a:r>
              <a:rPr lang="es-ES"/>
              <a:t>-2º Gráfica( Modificación): ordenamos las nacionalidades por orden de puntuación media </a:t>
            </a:r>
            <a:r>
              <a:rPr lang="es-ES" b="1"/>
              <a:t>descendente</a:t>
            </a:r>
            <a:r>
              <a:rPr lang="es-ES"/>
              <a:t>.</a:t>
            </a:r>
            <a:endParaRPr/>
          </a:p>
          <a:p>
            <a:pPr marL="0" lvl="0" indent="0" algn="l" rtl="0">
              <a:spcBef>
                <a:spcPts val="0"/>
              </a:spcBef>
              <a:spcAft>
                <a:spcPts val="0"/>
              </a:spcAft>
              <a:buNone/>
            </a:pPr>
            <a:r>
              <a:rPr lang="es-ES"/>
              <a:t>-3ª Gráfica: </a:t>
            </a:r>
            <a:r>
              <a:rPr lang="es-ES">
                <a:solidFill>
                  <a:schemeClr val="dk1"/>
                </a:solidFill>
              </a:rPr>
              <a:t>ordenamos las nacionalidades por orden de puntuación media </a:t>
            </a:r>
            <a:r>
              <a:rPr lang="es-ES" b="1">
                <a:solidFill>
                  <a:schemeClr val="dk1"/>
                </a:solidFill>
              </a:rPr>
              <a:t>ascendente</a:t>
            </a:r>
            <a:r>
              <a:rPr lang="es-ES">
                <a:solidFill>
                  <a:schemeClr val="dk1"/>
                </a:solidFill>
              </a:rPr>
              <a:t>.</a:t>
            </a:r>
            <a:endParaRPr/>
          </a:p>
          <a:p>
            <a:pPr marL="0" lvl="0" indent="0" algn="l" rtl="0">
              <a:spcBef>
                <a:spcPts val="0"/>
              </a:spcBef>
              <a:spcAft>
                <a:spcPts val="0"/>
              </a:spcAft>
              <a:buNone/>
            </a:pPr>
            <a:r>
              <a:rPr lang="es-ES"/>
              <a:t>-4ª Gráfica:Se puede comprobar que no existe relación distinguible entre las puntuaciones que dejan los usuarios y los días transcurridos desde que abandonó el hotel. Todos dejan una media aproximada de {8-9} puntos.</a:t>
            </a:r>
            <a:endParaRPr/>
          </a:p>
          <a:p>
            <a:pPr marL="0" lvl="0" indent="0" algn="l" rtl="0">
              <a:spcBef>
                <a:spcPts val="0"/>
              </a:spcBef>
              <a:spcAft>
                <a:spcPts val="0"/>
              </a:spcAft>
              <a:buNone/>
            </a:pPr>
            <a:endParaRPr/>
          </a:p>
        </p:txBody>
      </p:sp>
      <p:sp>
        <p:nvSpPr>
          <p:cNvPr id="160" name="Google Shape;160;g6d789e6819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a:stretch/>
        </p:blipFill>
        <p:spPr>
          <a:xfrm>
            <a:off x="1511300" y="692150"/>
            <a:ext cx="6121400" cy="914400"/>
          </a:xfrm>
          <a:prstGeom prst="rect">
            <a:avLst/>
          </a:prstGeom>
          <a:noFill/>
          <a:ln>
            <a:noFill/>
          </a:ln>
        </p:spPr>
      </p:pic>
      <p:sp>
        <p:nvSpPr>
          <p:cNvPr id="17" name="Google Shape;17;p13"/>
          <p:cNvSpPr/>
          <p:nvPr/>
        </p:nvSpPr>
        <p:spPr>
          <a:xfrm>
            <a:off x="0" y="1773238"/>
            <a:ext cx="9144000" cy="287337"/>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b="0" i="0" u="none" strike="noStrike" cap="none">
              <a:solidFill>
                <a:srgbClr val="FFFFFF"/>
              </a:solidFill>
              <a:latin typeface="Arial Narrow"/>
              <a:ea typeface="Arial Narrow"/>
              <a:cs typeface="Arial Narrow"/>
              <a:sym typeface="Arial Narrow"/>
            </a:endParaRPr>
          </a:p>
        </p:txBody>
      </p:sp>
      <p:sp>
        <p:nvSpPr>
          <p:cNvPr id="18" name="Google Shape;18;p13"/>
          <p:cNvSpPr txBox="1">
            <a:spLocks noGrp="1"/>
          </p:cNvSpPr>
          <p:nvPr>
            <p:ph type="ctrTitle"/>
          </p:nvPr>
        </p:nvSpPr>
        <p:spPr>
          <a:xfrm>
            <a:off x="685800" y="2391018"/>
            <a:ext cx="7772400" cy="1470026"/>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1">
            <a:noAutofit/>
          </a:bodyPr>
          <a:lstStyle>
            <a:lvl1pPr lvl="0" algn="ctr">
              <a:spcBef>
                <a:spcPts val="0"/>
              </a:spcBef>
              <a:spcAft>
                <a:spcPts val="0"/>
              </a:spcAft>
              <a:buSzPts val="1400"/>
              <a:buNone/>
              <a:defRPr>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3"/>
          <p:cNvSpPr txBox="1">
            <a:spLocks noGrp="1"/>
          </p:cNvSpPr>
          <p:nvPr>
            <p:ph type="subTitle" idx="1"/>
          </p:nvPr>
        </p:nvSpPr>
        <p:spPr>
          <a:xfrm>
            <a:off x="1371600" y="4268684"/>
            <a:ext cx="6400800" cy="1752603"/>
          </a:xfrm>
          <a:prstGeom prst="rect">
            <a:avLst/>
          </a:prstGeom>
          <a:noFill/>
          <a:ln>
            <a:noFill/>
          </a:ln>
        </p:spPr>
        <p:txBody>
          <a:bodyPr spcFirstLastPara="1" wrap="square" lIns="91425" tIns="45700" rIns="91425" bIns="45700" anchor="t" anchorCtr="1">
            <a:noAutofit/>
          </a:bodyPr>
          <a:lstStyle>
            <a:lvl1pPr lvl="0" algn="ctr">
              <a:spcBef>
                <a:spcPts val="800"/>
              </a:spcBef>
              <a:spcAft>
                <a:spcPts val="0"/>
              </a:spcAft>
              <a:buClr>
                <a:srgbClr val="898989"/>
              </a:buClr>
              <a:buSzPts val="3200"/>
              <a:buNone/>
              <a:defRPr>
                <a:solidFill>
                  <a:srgbClr val="898989"/>
                </a:solidFill>
                <a:latin typeface="Arial"/>
                <a:ea typeface="Arial"/>
                <a:cs typeface="Arial"/>
                <a:sym typeface="Arial"/>
              </a:defRPr>
            </a:lvl1pPr>
            <a:lvl2pPr lvl="1" algn="l">
              <a:spcBef>
                <a:spcPts val="700"/>
              </a:spcBef>
              <a:spcAft>
                <a:spcPts val="0"/>
              </a:spcAft>
              <a:buClr>
                <a:srgbClr val="000000"/>
              </a:buClr>
              <a:buSzPts val="1800"/>
              <a:buChar char="–"/>
              <a:defRPr/>
            </a:lvl2pPr>
            <a:lvl3pPr lvl="2" algn="l">
              <a:spcBef>
                <a:spcPts val="600"/>
              </a:spcBef>
              <a:spcAft>
                <a:spcPts val="0"/>
              </a:spcAft>
              <a:buClr>
                <a:srgbClr val="000000"/>
              </a:buClr>
              <a:buSzPts val="1800"/>
              <a:buChar char="•"/>
              <a:defRPr/>
            </a:lvl3pPr>
            <a:lvl4pPr lvl="3" algn="l">
              <a:spcBef>
                <a:spcPts val="500"/>
              </a:spcBef>
              <a:spcAft>
                <a:spcPts val="0"/>
              </a:spcAft>
              <a:buClr>
                <a:srgbClr val="000000"/>
              </a:buClr>
              <a:buSzPts val="1800"/>
              <a:buChar char="–"/>
              <a:defRPr/>
            </a:lvl4pPr>
            <a:lvl5pPr lvl="4" algn="l">
              <a:spcBef>
                <a:spcPts val="500"/>
              </a:spcBef>
              <a:spcAft>
                <a:spcPts val="0"/>
              </a:spcAft>
              <a:buClr>
                <a:srgbClr val="000000"/>
              </a:buClr>
              <a:buSzPts val="1800"/>
              <a:buChar char="»"/>
              <a:defRPr/>
            </a:lvl5pPr>
            <a:lvl6pPr lvl="5" algn="l">
              <a:spcBef>
                <a:spcPts val="500"/>
              </a:spcBef>
              <a:spcAft>
                <a:spcPts val="0"/>
              </a:spcAft>
              <a:buClr>
                <a:srgbClr val="000000"/>
              </a:buClr>
              <a:buSzPts val="1800"/>
              <a:buChar char="»"/>
              <a:defRPr/>
            </a:lvl6pPr>
            <a:lvl7pPr lvl="6" algn="l">
              <a:spcBef>
                <a:spcPts val="500"/>
              </a:spcBef>
              <a:spcAft>
                <a:spcPts val="0"/>
              </a:spcAft>
              <a:buClr>
                <a:srgbClr val="000000"/>
              </a:buClr>
              <a:buSzPts val="1800"/>
              <a:buChar char="»"/>
              <a:defRPr/>
            </a:lvl7pPr>
            <a:lvl8pPr lvl="7" algn="l">
              <a:spcBef>
                <a:spcPts val="500"/>
              </a:spcBef>
              <a:spcAft>
                <a:spcPts val="0"/>
              </a:spcAft>
              <a:buClr>
                <a:srgbClr val="000000"/>
              </a:buClr>
              <a:buSzPts val="1800"/>
              <a:buChar char="»"/>
              <a:defRPr/>
            </a:lvl8pPr>
            <a:lvl9pPr lvl="8" algn="l">
              <a:spcBef>
                <a:spcPts val="500"/>
              </a:spcBef>
              <a:spcAft>
                <a:spcPts val="0"/>
              </a:spcAft>
              <a:buClr>
                <a:srgbClr val="000000"/>
              </a:buClr>
              <a:buSzPts val="1800"/>
              <a:buChar char="»"/>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78" name="Google Shape;7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rot="5400000">
            <a:off x="4732335" y="2171704"/>
            <a:ext cx="5851529" cy="20574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23"/>
          <p:cNvSpPr txBox="1">
            <a:spLocks noGrp="1"/>
          </p:cNvSpPr>
          <p:nvPr>
            <p:ph type="body" idx="1"/>
          </p:nvPr>
        </p:nvSpPr>
        <p:spPr>
          <a:xfrm rot="5400000">
            <a:off x="541334" y="190506"/>
            <a:ext cx="5851529" cy="6019796"/>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84" name="Google Shape;84;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3"/>
        <p:cNvGrpSpPr/>
        <p:nvPr/>
      </p:nvGrpSpPr>
      <p:grpSpPr>
        <a:xfrm>
          <a:off x="0" y="0"/>
          <a:ext cx="0" cy="0"/>
          <a:chOff x="0" y="0"/>
          <a:chExt cx="0" cy="0"/>
        </a:xfrm>
      </p:grpSpPr>
      <p:sp>
        <p:nvSpPr>
          <p:cNvPr id="24" name="Google Shape;24;p14"/>
          <p:cNvSpPr/>
          <p:nvPr/>
        </p:nvSpPr>
        <p:spPr>
          <a:xfrm>
            <a:off x="468313" y="1276350"/>
            <a:ext cx="8269287" cy="136525"/>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a:solidFill>
                <a:srgbClr val="FFFFFF"/>
              </a:solidFill>
              <a:latin typeface="Arial Narrow"/>
              <a:ea typeface="Arial Narrow"/>
              <a:cs typeface="Arial Narrow"/>
              <a:sym typeface="Arial Narrow"/>
            </a:endParaRPr>
          </a:p>
        </p:txBody>
      </p:sp>
      <p:pic>
        <p:nvPicPr>
          <p:cNvPr id="25" name="Google Shape;25;p14"/>
          <p:cNvPicPr preferRelativeResize="0"/>
          <p:nvPr/>
        </p:nvPicPr>
        <p:blipFill rotWithShape="1">
          <a:blip r:embed="rId2">
            <a:alphaModFix/>
          </a:blip>
          <a:srcRect/>
          <a:stretch/>
        </p:blipFill>
        <p:spPr>
          <a:xfrm>
            <a:off x="8450263" y="6237288"/>
            <a:ext cx="576262" cy="503237"/>
          </a:xfrm>
          <a:prstGeom prst="rect">
            <a:avLst/>
          </a:prstGeom>
          <a:noFill/>
          <a:ln>
            <a:noFill/>
          </a:ln>
        </p:spPr>
      </p:pic>
      <p:pic>
        <p:nvPicPr>
          <p:cNvPr id="26" name="Google Shape;26;p14"/>
          <p:cNvPicPr preferRelativeResize="0"/>
          <p:nvPr/>
        </p:nvPicPr>
        <p:blipFill rotWithShape="1">
          <a:blip r:embed="rId3">
            <a:alphaModFix/>
          </a:blip>
          <a:srcRect l="45277" t="37144" r="41354" b="20743"/>
          <a:stretch/>
        </p:blipFill>
        <p:spPr>
          <a:xfrm>
            <a:off x="179388" y="6369050"/>
            <a:ext cx="817562" cy="385763"/>
          </a:xfrm>
          <a:prstGeom prst="rect">
            <a:avLst/>
          </a:prstGeom>
          <a:noFill/>
          <a:ln>
            <a:noFill/>
          </a:ln>
        </p:spPr>
      </p:pic>
      <p:sp>
        <p:nvSpPr>
          <p:cNvPr id="27" name="Google Shape;27;p14"/>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14"/>
          <p:cNvSpPr txBox="1">
            <a:spLocks noGrp="1"/>
          </p:cNvSpPr>
          <p:nvPr>
            <p:ph type="body" idx="1"/>
          </p:nvPr>
        </p:nvSpPr>
        <p:spPr>
          <a:xfrm>
            <a:off x="457200" y="1700811"/>
            <a:ext cx="8229600" cy="4536502"/>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atin typeface="Arial"/>
                <a:ea typeface="Arial"/>
                <a:cs typeface="Arial"/>
                <a:sym typeface="Arial"/>
              </a:defRPr>
            </a:lvl1pPr>
            <a:lvl2pPr marL="914400" lvl="1" indent="-406400" algn="l">
              <a:spcBef>
                <a:spcPts val="700"/>
              </a:spcBef>
              <a:spcAft>
                <a:spcPts val="0"/>
              </a:spcAft>
              <a:buClr>
                <a:srgbClr val="000000"/>
              </a:buClr>
              <a:buSzPts val="2800"/>
              <a:buChar char="–"/>
              <a:defRPr>
                <a:latin typeface="Arial"/>
                <a:ea typeface="Arial"/>
                <a:cs typeface="Arial"/>
                <a:sym typeface="Arial"/>
              </a:defRPr>
            </a:lvl2pPr>
            <a:lvl3pPr marL="1371600" lvl="2" indent="-381000" algn="l">
              <a:spcBef>
                <a:spcPts val="600"/>
              </a:spcBef>
              <a:spcAft>
                <a:spcPts val="0"/>
              </a:spcAft>
              <a:buClr>
                <a:srgbClr val="000000"/>
              </a:buClr>
              <a:buSzPts val="2400"/>
              <a:buChar char="•"/>
              <a:defRPr>
                <a:latin typeface="Arial"/>
                <a:ea typeface="Arial"/>
                <a:cs typeface="Arial"/>
                <a:sym typeface="Arial"/>
              </a:defRPr>
            </a:lvl3pPr>
            <a:lvl4pPr marL="1828800" lvl="3" indent="-355600" algn="l">
              <a:spcBef>
                <a:spcPts val="500"/>
              </a:spcBef>
              <a:spcAft>
                <a:spcPts val="0"/>
              </a:spcAft>
              <a:buClr>
                <a:srgbClr val="000000"/>
              </a:buClr>
              <a:buSzPts val="2000"/>
              <a:buChar char="–"/>
              <a:defRPr>
                <a:latin typeface="Arial"/>
                <a:ea typeface="Arial"/>
                <a:cs typeface="Arial"/>
                <a:sym typeface="Arial"/>
              </a:defRPr>
            </a:lvl4pPr>
            <a:lvl5pPr marL="2286000" lvl="4" indent="-355600" algn="l">
              <a:spcBef>
                <a:spcPts val="500"/>
              </a:spcBef>
              <a:spcAft>
                <a:spcPts val="0"/>
              </a:spcAft>
              <a:buClr>
                <a:srgbClr val="000000"/>
              </a:buClr>
              <a:buSzPts val="2000"/>
              <a:buChar char="»"/>
              <a:defRPr>
                <a:latin typeface="Arial"/>
                <a:ea typeface="Arial"/>
                <a:cs typeface="Arial"/>
                <a:sym typeface="Arial"/>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29" name="Google Shape;29;p14"/>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lvl1pPr marL="0" marR="0" lvl="0"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5"/>
          <p:cNvSpPr/>
          <p:nvPr/>
        </p:nvSpPr>
        <p:spPr>
          <a:xfrm>
            <a:off x="0" y="4365625"/>
            <a:ext cx="9144000" cy="142875"/>
          </a:xfrm>
          <a:prstGeom prst="rect">
            <a:avLst/>
          </a:prstGeom>
          <a:solidFill>
            <a:srgbClr val="FFC61E"/>
          </a:solid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endParaRPr sz="1800">
              <a:solidFill>
                <a:srgbClr val="FFFFFF"/>
              </a:solidFill>
              <a:latin typeface="Arial Narrow"/>
              <a:ea typeface="Arial Narrow"/>
              <a:cs typeface="Arial Narrow"/>
              <a:sym typeface="Arial Narrow"/>
            </a:endParaRPr>
          </a:p>
        </p:txBody>
      </p:sp>
      <p:sp>
        <p:nvSpPr>
          <p:cNvPr id="32" name="Google Shape;32;p15"/>
          <p:cNvSpPr txBox="1">
            <a:spLocks noGrp="1"/>
          </p:cNvSpPr>
          <p:nvPr>
            <p:ph type="title"/>
          </p:nvPr>
        </p:nvSpPr>
        <p:spPr>
          <a:xfrm>
            <a:off x="722311" y="4406895"/>
            <a:ext cx="7772400" cy="136207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solidFill>
                  <a:srgbClr val="C00000"/>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15"/>
          <p:cNvSpPr txBox="1">
            <a:spLocks noGrp="1"/>
          </p:cNvSpPr>
          <p:nvPr>
            <p:ph type="body" idx="1"/>
          </p:nvPr>
        </p:nvSpPr>
        <p:spPr>
          <a:xfrm>
            <a:off x="722311" y="2906713"/>
            <a:ext cx="7772400" cy="1500182"/>
          </a:xfrm>
          <a:prstGeom prst="rect">
            <a:avLst/>
          </a:prstGeom>
          <a:noFill/>
          <a:ln>
            <a:noFill/>
          </a:ln>
        </p:spPr>
        <p:txBody>
          <a:bodyPr spcFirstLastPara="1" wrap="square" lIns="91425" tIns="45700" rIns="91425" bIns="45700" anchor="b" anchorCtr="0">
            <a:noAutofit/>
          </a:bodyPr>
          <a:lstStyle>
            <a:lvl1pPr marL="457200" lvl="0" indent="-228600" algn="l">
              <a:spcBef>
                <a:spcPts val="500"/>
              </a:spcBef>
              <a:spcAft>
                <a:spcPts val="0"/>
              </a:spcAft>
              <a:buClr>
                <a:srgbClr val="898989"/>
              </a:buClr>
              <a:buSzPts val="2000"/>
              <a:buNone/>
              <a:defRPr sz="2000">
                <a:solidFill>
                  <a:srgbClr val="898989"/>
                </a:solidFill>
                <a:latin typeface="Arial"/>
                <a:ea typeface="Arial"/>
                <a:cs typeface="Arial"/>
                <a:sym typeface="Arial"/>
              </a:defRPr>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34" name="Google Shape;3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3348038" y="6356350"/>
            <a:ext cx="2133600" cy="365125"/>
          </a:xfrm>
          <a:prstGeom prst="rect">
            <a:avLst/>
          </a:prstGeom>
          <a:noFill/>
          <a:ln>
            <a:noFill/>
          </a:ln>
        </p:spPr>
        <p:txBody>
          <a:bodyPr spcFirstLastPara="1" wrap="square" lIns="91425" tIns="45700" rIns="91425" bIns="45700" anchor="ctr" anchorCtr="1">
            <a:noAutofit/>
          </a:bodyPr>
          <a:lstStyle>
            <a:lvl1pPr marL="0" marR="0" lvl="0"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ct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457200" y="1600200"/>
            <a:ext cx="4038603" cy="4525959"/>
          </a:xfrm>
          <a:prstGeom prst="rect">
            <a:avLst/>
          </a:prstGeom>
          <a:noFill/>
          <a:ln>
            <a:noFill/>
          </a:ln>
        </p:spPr>
        <p:txBody>
          <a:bodyPr spcFirstLastPara="1" wrap="square" lIns="91425" tIns="45700" rIns="91425" bIns="45700" anchor="t" anchorCtr="0">
            <a:noAutofit/>
          </a:bodyPr>
          <a:lstStyle>
            <a:lvl1pPr marL="457200" lvl="0" indent="-406400" algn="l">
              <a:spcBef>
                <a:spcPts val="700"/>
              </a:spcBef>
              <a:spcAft>
                <a:spcPts val="0"/>
              </a:spcAft>
              <a:buClr>
                <a:srgbClr val="000000"/>
              </a:buClr>
              <a:buSzPts val="2800"/>
              <a:buChar char="•"/>
              <a:defRPr sz="2800"/>
            </a:lvl1pPr>
            <a:lvl2pPr marL="914400" lvl="1" indent="-381000" algn="l">
              <a:spcBef>
                <a:spcPts val="600"/>
              </a:spcBef>
              <a:spcAft>
                <a:spcPts val="0"/>
              </a:spcAft>
              <a:buClr>
                <a:srgbClr val="000000"/>
              </a:buClr>
              <a:buSzPts val="2400"/>
              <a:buChar char="–"/>
              <a:defRPr sz="2400"/>
            </a:lvl2pPr>
            <a:lvl3pPr marL="1371600" lvl="2" indent="-355600" algn="l">
              <a:spcBef>
                <a:spcPts val="500"/>
              </a:spcBef>
              <a:spcAft>
                <a:spcPts val="0"/>
              </a:spcAft>
              <a:buClr>
                <a:srgbClr val="000000"/>
              </a:buClr>
              <a:buSzPts val="2000"/>
              <a:buChar char="•"/>
              <a:defRPr sz="2000"/>
            </a:lvl3pPr>
            <a:lvl4pPr marL="1828800" lvl="3" indent="-342900" algn="l">
              <a:spcBef>
                <a:spcPts val="400"/>
              </a:spcBef>
              <a:spcAft>
                <a:spcPts val="0"/>
              </a:spcAft>
              <a:buClr>
                <a:srgbClr val="000000"/>
              </a:buClr>
              <a:buSzPts val="1800"/>
              <a:buChar char="–"/>
              <a:defRPr sz="1800"/>
            </a:lvl4pPr>
            <a:lvl5pPr marL="2286000" lvl="4" indent="-342900" algn="l">
              <a:spcBef>
                <a:spcPts val="400"/>
              </a:spcBef>
              <a:spcAft>
                <a:spcPts val="0"/>
              </a:spcAft>
              <a:buClr>
                <a:srgbClr val="000000"/>
              </a:buClr>
              <a:buSzPts val="1800"/>
              <a:buChar char="»"/>
              <a:defRPr sz="18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39" name="Google Shape;39;p16"/>
          <p:cNvSpPr txBox="1">
            <a:spLocks noGrp="1"/>
          </p:cNvSpPr>
          <p:nvPr>
            <p:ph type="body" idx="2"/>
          </p:nvPr>
        </p:nvSpPr>
        <p:spPr>
          <a:xfrm>
            <a:off x="4648196" y="1600200"/>
            <a:ext cx="4038603" cy="4525959"/>
          </a:xfrm>
          <a:prstGeom prst="rect">
            <a:avLst/>
          </a:prstGeom>
          <a:noFill/>
          <a:ln>
            <a:noFill/>
          </a:ln>
        </p:spPr>
        <p:txBody>
          <a:bodyPr spcFirstLastPara="1" wrap="square" lIns="91425" tIns="45700" rIns="91425" bIns="45700" anchor="t" anchorCtr="0">
            <a:noAutofit/>
          </a:bodyPr>
          <a:lstStyle>
            <a:lvl1pPr marL="457200" lvl="0" indent="-406400" algn="l">
              <a:spcBef>
                <a:spcPts val="700"/>
              </a:spcBef>
              <a:spcAft>
                <a:spcPts val="0"/>
              </a:spcAft>
              <a:buClr>
                <a:srgbClr val="000000"/>
              </a:buClr>
              <a:buSzPts val="2800"/>
              <a:buChar char="•"/>
              <a:defRPr sz="2800"/>
            </a:lvl1pPr>
            <a:lvl2pPr marL="914400" lvl="1" indent="-381000" algn="l">
              <a:spcBef>
                <a:spcPts val="600"/>
              </a:spcBef>
              <a:spcAft>
                <a:spcPts val="0"/>
              </a:spcAft>
              <a:buClr>
                <a:srgbClr val="000000"/>
              </a:buClr>
              <a:buSzPts val="2400"/>
              <a:buChar char="–"/>
              <a:defRPr sz="2400"/>
            </a:lvl2pPr>
            <a:lvl3pPr marL="1371600" lvl="2" indent="-355600" algn="l">
              <a:spcBef>
                <a:spcPts val="500"/>
              </a:spcBef>
              <a:spcAft>
                <a:spcPts val="0"/>
              </a:spcAft>
              <a:buClr>
                <a:srgbClr val="000000"/>
              </a:buClr>
              <a:buSzPts val="2000"/>
              <a:buChar char="•"/>
              <a:defRPr sz="2000"/>
            </a:lvl3pPr>
            <a:lvl4pPr marL="1828800" lvl="3" indent="-342900" algn="l">
              <a:spcBef>
                <a:spcPts val="400"/>
              </a:spcBef>
              <a:spcAft>
                <a:spcPts val="0"/>
              </a:spcAft>
              <a:buClr>
                <a:srgbClr val="000000"/>
              </a:buClr>
              <a:buSzPts val="1800"/>
              <a:buChar char="–"/>
              <a:defRPr sz="1800"/>
            </a:lvl4pPr>
            <a:lvl5pPr marL="2286000" lvl="4" indent="-342900" algn="l">
              <a:spcBef>
                <a:spcPts val="400"/>
              </a:spcBef>
              <a:spcAft>
                <a:spcPts val="0"/>
              </a:spcAft>
              <a:buClr>
                <a:srgbClr val="000000"/>
              </a:buClr>
              <a:buSzPts val="1800"/>
              <a:buChar char="»"/>
              <a:defRPr sz="18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0" name="Google Shape;4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17"/>
          <p:cNvSpPr txBox="1">
            <a:spLocks noGrp="1"/>
          </p:cNvSpPr>
          <p:nvPr>
            <p:ph type="body" idx="1"/>
          </p:nvPr>
        </p:nvSpPr>
        <p:spPr>
          <a:xfrm>
            <a:off x="457200" y="1535113"/>
            <a:ext cx="4040184" cy="639759"/>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Clr>
                <a:srgbClr val="000000"/>
              </a:buClr>
              <a:buSzPts val="2400"/>
              <a:buNone/>
              <a:defRPr sz="2400" b="1"/>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6" name="Google Shape;46;p17"/>
          <p:cNvSpPr txBox="1">
            <a:spLocks noGrp="1"/>
          </p:cNvSpPr>
          <p:nvPr>
            <p:ph type="body" idx="2"/>
          </p:nvPr>
        </p:nvSpPr>
        <p:spPr>
          <a:xfrm>
            <a:off x="457200" y="2174872"/>
            <a:ext cx="4040184" cy="3951286"/>
          </a:xfrm>
          <a:prstGeom prst="rect">
            <a:avLst/>
          </a:prstGeom>
          <a:noFill/>
          <a:ln>
            <a:noFill/>
          </a:ln>
        </p:spPr>
        <p:txBody>
          <a:bodyPr spcFirstLastPara="1" wrap="square" lIns="91425" tIns="45700" rIns="91425" bIns="45700" anchor="t" anchorCtr="0">
            <a:noAutofit/>
          </a:bodyPr>
          <a:lstStyle>
            <a:lvl1pPr marL="457200" lvl="0" indent="-381000" algn="l">
              <a:spcBef>
                <a:spcPts val="600"/>
              </a:spcBef>
              <a:spcAft>
                <a:spcPts val="0"/>
              </a:spcAft>
              <a:buClr>
                <a:srgbClr val="000000"/>
              </a:buClr>
              <a:buSzPts val="2400"/>
              <a:buChar char="•"/>
              <a:defRPr sz="2400"/>
            </a:lvl1pPr>
            <a:lvl2pPr marL="914400" lvl="1" indent="-355600" algn="l">
              <a:spcBef>
                <a:spcPts val="500"/>
              </a:spcBef>
              <a:spcAft>
                <a:spcPts val="0"/>
              </a:spcAft>
              <a:buClr>
                <a:srgbClr val="000000"/>
              </a:buClr>
              <a:buSzPts val="2000"/>
              <a:buChar char="–"/>
              <a:defRPr sz="2000"/>
            </a:lvl2pPr>
            <a:lvl3pPr marL="1371600" lvl="2" indent="-342900" algn="l">
              <a:spcBef>
                <a:spcPts val="400"/>
              </a:spcBef>
              <a:spcAft>
                <a:spcPts val="0"/>
              </a:spcAft>
              <a:buClr>
                <a:srgbClr val="000000"/>
              </a:buClr>
              <a:buSzPts val="1800"/>
              <a:buChar char="•"/>
              <a:defRPr sz="1800"/>
            </a:lvl3pPr>
            <a:lvl4pPr marL="1828800" lvl="3" indent="-330200" algn="l">
              <a:spcBef>
                <a:spcPts val="400"/>
              </a:spcBef>
              <a:spcAft>
                <a:spcPts val="0"/>
              </a:spcAft>
              <a:buClr>
                <a:srgbClr val="000000"/>
              </a:buClr>
              <a:buSzPts val="1600"/>
              <a:buChar char="–"/>
              <a:defRPr sz="1600"/>
            </a:lvl4pPr>
            <a:lvl5pPr marL="2286000" lvl="4" indent="-330200" algn="l">
              <a:spcBef>
                <a:spcPts val="400"/>
              </a:spcBef>
              <a:spcAft>
                <a:spcPts val="0"/>
              </a:spcAft>
              <a:buClr>
                <a:srgbClr val="000000"/>
              </a:buClr>
              <a:buSzPts val="1600"/>
              <a:buChar char="»"/>
              <a:defRPr sz="16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7" name="Google Shape;47;p17"/>
          <p:cNvSpPr txBox="1">
            <a:spLocks noGrp="1"/>
          </p:cNvSpPr>
          <p:nvPr>
            <p:ph type="body" idx="3"/>
          </p:nvPr>
        </p:nvSpPr>
        <p:spPr>
          <a:xfrm>
            <a:off x="4645023" y="1535113"/>
            <a:ext cx="4041776" cy="639759"/>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Clr>
                <a:srgbClr val="000000"/>
              </a:buClr>
              <a:buSzPts val="2400"/>
              <a:buNone/>
              <a:defRPr sz="2400" b="1"/>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8" name="Google Shape;48;p17"/>
          <p:cNvSpPr txBox="1">
            <a:spLocks noGrp="1"/>
          </p:cNvSpPr>
          <p:nvPr>
            <p:ph type="body" idx="4"/>
          </p:nvPr>
        </p:nvSpPr>
        <p:spPr>
          <a:xfrm>
            <a:off x="4645023" y="2174872"/>
            <a:ext cx="4041776" cy="3951286"/>
          </a:xfrm>
          <a:prstGeom prst="rect">
            <a:avLst/>
          </a:prstGeom>
          <a:noFill/>
          <a:ln>
            <a:noFill/>
          </a:ln>
        </p:spPr>
        <p:txBody>
          <a:bodyPr spcFirstLastPara="1" wrap="square" lIns="91425" tIns="45700" rIns="91425" bIns="45700" anchor="t" anchorCtr="0">
            <a:noAutofit/>
          </a:bodyPr>
          <a:lstStyle>
            <a:lvl1pPr marL="457200" lvl="0" indent="-381000" algn="l">
              <a:spcBef>
                <a:spcPts val="600"/>
              </a:spcBef>
              <a:spcAft>
                <a:spcPts val="0"/>
              </a:spcAft>
              <a:buClr>
                <a:srgbClr val="000000"/>
              </a:buClr>
              <a:buSzPts val="2400"/>
              <a:buChar char="•"/>
              <a:defRPr sz="2400"/>
            </a:lvl1pPr>
            <a:lvl2pPr marL="914400" lvl="1" indent="-355600" algn="l">
              <a:spcBef>
                <a:spcPts val="500"/>
              </a:spcBef>
              <a:spcAft>
                <a:spcPts val="0"/>
              </a:spcAft>
              <a:buClr>
                <a:srgbClr val="000000"/>
              </a:buClr>
              <a:buSzPts val="2000"/>
              <a:buChar char="–"/>
              <a:defRPr sz="2000"/>
            </a:lvl2pPr>
            <a:lvl3pPr marL="1371600" lvl="2" indent="-342900" algn="l">
              <a:spcBef>
                <a:spcPts val="400"/>
              </a:spcBef>
              <a:spcAft>
                <a:spcPts val="0"/>
              </a:spcAft>
              <a:buClr>
                <a:srgbClr val="000000"/>
              </a:buClr>
              <a:buSzPts val="1800"/>
              <a:buChar char="•"/>
              <a:defRPr sz="1800"/>
            </a:lvl3pPr>
            <a:lvl4pPr marL="1828800" lvl="3" indent="-330200" algn="l">
              <a:spcBef>
                <a:spcPts val="400"/>
              </a:spcBef>
              <a:spcAft>
                <a:spcPts val="0"/>
              </a:spcAft>
              <a:buClr>
                <a:srgbClr val="000000"/>
              </a:buClr>
              <a:buSzPts val="1600"/>
              <a:buChar char="–"/>
              <a:defRPr sz="1600"/>
            </a:lvl4pPr>
            <a:lvl5pPr marL="2286000" lvl="4" indent="-330200" algn="l">
              <a:spcBef>
                <a:spcPts val="400"/>
              </a:spcBef>
              <a:spcAft>
                <a:spcPts val="0"/>
              </a:spcAft>
              <a:buClr>
                <a:srgbClr val="000000"/>
              </a:buClr>
              <a:buSzPts val="1600"/>
              <a:buChar char="»"/>
              <a:defRPr sz="1600"/>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49" name="Google Shape;4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457200" y="273048"/>
            <a:ext cx="3008311" cy="116204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3575047" y="273048"/>
            <a:ext cx="5111752" cy="5853110"/>
          </a:xfrm>
          <a:prstGeom prst="rect">
            <a:avLst/>
          </a:prstGeom>
          <a:noFill/>
          <a:ln>
            <a:noFill/>
          </a:ln>
        </p:spPr>
        <p:txBody>
          <a:bodyPr spcFirstLastPara="1" wrap="square" lIns="91425" tIns="45700" rIns="91425" bIns="45700" anchor="t" anchorCtr="0">
            <a:noAutofit/>
          </a:bodyPr>
          <a:lstStyle>
            <a:lvl1pPr marL="457200" lvl="0" indent="-431800" algn="l">
              <a:spcBef>
                <a:spcPts val="800"/>
              </a:spcBef>
              <a:spcAft>
                <a:spcPts val="0"/>
              </a:spcAft>
              <a:buClr>
                <a:srgbClr val="000000"/>
              </a:buClr>
              <a:buSzPts val="3200"/>
              <a:buChar char="•"/>
              <a:defRPr/>
            </a:lvl1pPr>
            <a:lvl2pPr marL="914400" lvl="1" indent="-406400" algn="l">
              <a:spcBef>
                <a:spcPts val="700"/>
              </a:spcBef>
              <a:spcAft>
                <a:spcPts val="0"/>
              </a:spcAft>
              <a:buClr>
                <a:srgbClr val="000000"/>
              </a:buClr>
              <a:buSzPts val="2800"/>
              <a:buChar char="–"/>
              <a:defRPr/>
            </a:lvl2pPr>
            <a:lvl3pPr marL="1371600" lvl="2" indent="-381000" algn="l">
              <a:spcBef>
                <a:spcPts val="600"/>
              </a:spcBef>
              <a:spcAft>
                <a:spcPts val="0"/>
              </a:spcAft>
              <a:buClr>
                <a:srgbClr val="000000"/>
              </a:buClr>
              <a:buSzPts val="2400"/>
              <a:buChar char="•"/>
              <a:defRPr/>
            </a:lvl3pPr>
            <a:lvl4pPr marL="1828800" lvl="3" indent="-355600" algn="l">
              <a:spcBef>
                <a:spcPts val="500"/>
              </a:spcBef>
              <a:spcAft>
                <a:spcPts val="0"/>
              </a:spcAft>
              <a:buClr>
                <a:srgbClr val="000000"/>
              </a:buClr>
              <a:buSzPts val="2000"/>
              <a:buChar char="–"/>
              <a:defRPr/>
            </a:lvl4pPr>
            <a:lvl5pPr marL="2286000" lvl="4" indent="-355600" algn="l">
              <a:spcBef>
                <a:spcPts val="500"/>
              </a:spcBef>
              <a:spcAft>
                <a:spcPts val="0"/>
              </a:spcAft>
              <a:buClr>
                <a:srgbClr val="000000"/>
              </a:buClr>
              <a:buSzPts val="20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64" name="Google Shape;64;p20"/>
          <p:cNvSpPr txBox="1">
            <a:spLocks noGrp="1"/>
          </p:cNvSpPr>
          <p:nvPr>
            <p:ph type="body" idx="2"/>
          </p:nvPr>
        </p:nvSpPr>
        <p:spPr>
          <a:xfrm>
            <a:off x="457200" y="1435095"/>
            <a:ext cx="3008311" cy="4691064"/>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Clr>
                <a:srgbClr val="000000"/>
              </a:buClr>
              <a:buSzPts val="1400"/>
              <a:buNone/>
              <a:defRPr sz="1400"/>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1792288" y="4800600"/>
            <a:ext cx="5486400" cy="5667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21"/>
          <p:cNvSpPr txBox="1">
            <a:spLocks noGrp="1"/>
          </p:cNvSpPr>
          <p:nvPr>
            <p:ph type="pic" idx="2"/>
          </p:nvPr>
        </p:nvSpPr>
        <p:spPr>
          <a:xfrm>
            <a:off x="1792288" y="612776"/>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Narrow"/>
                <a:ea typeface="Arial Narrow"/>
                <a:cs typeface="Arial Narrow"/>
                <a:sym typeface="Arial Narrow"/>
              </a:defRPr>
            </a:lvl1pPr>
            <a:lvl2pPr marR="0" lvl="1" algn="l" rtl="0">
              <a:spcBef>
                <a:spcPts val="700"/>
              </a:spcBef>
              <a:spcAft>
                <a:spcPts val="0"/>
              </a:spcAft>
              <a:buClr>
                <a:srgbClr val="000000"/>
              </a:buClr>
              <a:buSzPts val="2800"/>
              <a:buFont typeface="Arial"/>
              <a:buChar char="–"/>
              <a:defRPr sz="2800" b="0" i="0" u="none" strike="noStrike" cap="none">
                <a:solidFill>
                  <a:srgbClr val="000000"/>
                </a:solidFill>
                <a:latin typeface="Arial Narrow"/>
                <a:ea typeface="Arial Narrow"/>
                <a:cs typeface="Arial Narrow"/>
                <a:sym typeface="Arial Narrow"/>
              </a:defRPr>
            </a:lvl2pPr>
            <a:lvl3pPr marR="0" lvl="2" algn="l" rtl="0">
              <a:spcBef>
                <a:spcPts val="600"/>
              </a:spcBef>
              <a:spcAft>
                <a:spcPts val="0"/>
              </a:spcAft>
              <a:buClr>
                <a:srgbClr val="000000"/>
              </a:buClr>
              <a:buSzPts val="2400"/>
              <a:buFont typeface="Arial"/>
              <a:buChar char="•"/>
              <a:defRPr sz="2400" b="0" i="0" u="none" strike="noStrike" cap="none">
                <a:solidFill>
                  <a:srgbClr val="000000"/>
                </a:solidFill>
                <a:latin typeface="Arial Narrow"/>
                <a:ea typeface="Arial Narrow"/>
                <a:cs typeface="Arial Narrow"/>
                <a:sym typeface="Arial Narrow"/>
              </a:defRPr>
            </a:lvl3pPr>
            <a:lvl4pPr marR="0" lvl="3"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4pPr>
            <a:lvl5pPr marR="0" lvl="4"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5pPr>
            <a:lvl6pPr marR="0" lvl="5"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6pPr>
            <a:lvl7pPr marR="0" lvl="6"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7pPr>
            <a:lvl8pPr marR="0" lvl="7"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8pPr>
            <a:lvl9pPr marR="0" lvl="8"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9pPr>
          </a:lstStyle>
          <a:p>
            <a:endParaRPr/>
          </a:p>
        </p:txBody>
      </p:sp>
      <p:sp>
        <p:nvSpPr>
          <p:cNvPr id="71" name="Google Shape;71;p21"/>
          <p:cNvSpPr txBox="1">
            <a:spLocks noGrp="1"/>
          </p:cNvSpPr>
          <p:nvPr>
            <p:ph type="body" idx="1"/>
          </p:nvPr>
        </p:nvSpPr>
        <p:spPr>
          <a:xfrm>
            <a:off x="1792288" y="5367335"/>
            <a:ext cx="5486400" cy="804864"/>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Clr>
                <a:srgbClr val="000000"/>
              </a:buClr>
              <a:buSzPts val="1400"/>
              <a:buNone/>
              <a:defRPr sz="1400"/>
            </a:lvl1pPr>
            <a:lvl2pPr marL="914400" lvl="1" indent="-342900" algn="l">
              <a:spcBef>
                <a:spcPts val="700"/>
              </a:spcBef>
              <a:spcAft>
                <a:spcPts val="0"/>
              </a:spcAft>
              <a:buClr>
                <a:srgbClr val="000000"/>
              </a:buClr>
              <a:buSzPts val="1800"/>
              <a:buChar char="–"/>
              <a:defRPr/>
            </a:lvl2pPr>
            <a:lvl3pPr marL="1371600" lvl="2" indent="-342900" algn="l">
              <a:spcBef>
                <a:spcPts val="600"/>
              </a:spcBef>
              <a:spcAft>
                <a:spcPts val="0"/>
              </a:spcAft>
              <a:buClr>
                <a:srgbClr val="000000"/>
              </a:buClr>
              <a:buSzPts val="1800"/>
              <a:buChar char="•"/>
              <a:defRPr/>
            </a:lvl3pPr>
            <a:lvl4pPr marL="1828800" lvl="3" indent="-342900" algn="l">
              <a:spcBef>
                <a:spcPts val="500"/>
              </a:spcBef>
              <a:spcAft>
                <a:spcPts val="0"/>
              </a:spcAft>
              <a:buClr>
                <a:srgbClr val="000000"/>
              </a:buClr>
              <a:buSzPts val="1800"/>
              <a:buChar char="–"/>
              <a:defRPr/>
            </a:lvl4pPr>
            <a:lvl5pPr marL="2286000" lvl="4" indent="-342900" algn="l">
              <a:spcBef>
                <a:spcPts val="500"/>
              </a:spcBef>
              <a:spcAft>
                <a:spcPts val="0"/>
              </a:spcAft>
              <a:buClr>
                <a:srgbClr val="000000"/>
              </a:buClr>
              <a:buSzPts val="1800"/>
              <a:buChar char="»"/>
              <a:defRPr/>
            </a:lvl5pPr>
            <a:lvl6pPr marL="2743200" lvl="5" indent="-342900" algn="l">
              <a:spcBef>
                <a:spcPts val="500"/>
              </a:spcBef>
              <a:spcAft>
                <a:spcPts val="0"/>
              </a:spcAft>
              <a:buClr>
                <a:srgbClr val="000000"/>
              </a:buClr>
              <a:buSzPts val="1800"/>
              <a:buChar char="»"/>
              <a:defRPr/>
            </a:lvl6pPr>
            <a:lvl7pPr marL="3200400" lvl="6" indent="-342900" algn="l">
              <a:spcBef>
                <a:spcPts val="500"/>
              </a:spcBef>
              <a:spcAft>
                <a:spcPts val="0"/>
              </a:spcAft>
              <a:buClr>
                <a:srgbClr val="000000"/>
              </a:buClr>
              <a:buSzPts val="1800"/>
              <a:buChar char="»"/>
              <a:defRPr/>
            </a:lvl7pPr>
            <a:lvl8pPr marL="3657600" lvl="7" indent="-342900" algn="l">
              <a:spcBef>
                <a:spcPts val="500"/>
              </a:spcBef>
              <a:spcAft>
                <a:spcPts val="0"/>
              </a:spcAft>
              <a:buClr>
                <a:srgbClr val="000000"/>
              </a:buClr>
              <a:buSzPts val="1800"/>
              <a:buChar char="»"/>
              <a:defRPr/>
            </a:lvl8pPr>
            <a:lvl9pPr marL="4114800" lvl="8" indent="-342900" algn="l">
              <a:spcBef>
                <a:spcPts val="500"/>
              </a:spcBef>
              <a:spcAft>
                <a:spcPts val="0"/>
              </a:spcAft>
              <a:buClr>
                <a:srgbClr val="000000"/>
              </a:buClr>
              <a:buSzPts val="1800"/>
              <a:buChar char="»"/>
              <a:defRPr/>
            </a:lvl9pPr>
          </a:lstStyle>
          <a:p>
            <a:endParaRPr/>
          </a:p>
        </p:txBody>
      </p:sp>
      <p:sp>
        <p:nvSpPr>
          <p:cNvPr id="72" name="Google Shape;7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lvl="0" algn="ctr">
              <a:lnSpc>
                <a:spcPct val="100000"/>
              </a:lnSpc>
              <a:spcBef>
                <a:spcPts val="0"/>
              </a:spcBef>
              <a:spcAft>
                <a:spcPts val="0"/>
              </a:spcAft>
              <a:buClr>
                <a:srgbClr val="898989"/>
              </a:buClr>
              <a:buSzPts val="1200"/>
              <a:buFont typeface="Arial Narrow"/>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1">
            <a:noAutofit/>
          </a:bodyPr>
          <a:lstStyle>
            <a:lvl1pPr marR="0" lvl="0"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rgbClr val="000000"/>
                </a:solidFill>
                <a:latin typeface="Times New Roman"/>
                <a:ea typeface="Times New Roman"/>
                <a:cs typeface="Times New Roman"/>
                <a:sym typeface="Times New Roman"/>
              </a:defRPr>
            </a:lvl9pPr>
          </a:lstStyle>
          <a:p>
            <a:endParaRPr/>
          </a:p>
        </p:txBody>
      </p:sp>
      <p:sp>
        <p:nvSpPr>
          <p:cNvPr id="11" name="Google Shape;11;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Narrow"/>
                <a:ea typeface="Arial Narrow"/>
                <a:cs typeface="Arial Narrow"/>
                <a:sym typeface="Arial Narrow"/>
              </a:defRPr>
            </a:lvl1pPr>
            <a:lvl2pPr marL="914400" marR="0" lvl="1" indent="-406400" algn="l" rtl="0">
              <a:spcBef>
                <a:spcPts val="700"/>
              </a:spcBef>
              <a:spcAft>
                <a:spcPts val="0"/>
              </a:spcAft>
              <a:buClr>
                <a:srgbClr val="000000"/>
              </a:buClr>
              <a:buSzPts val="2800"/>
              <a:buFont typeface="Arial"/>
              <a:buChar char="–"/>
              <a:defRPr sz="2800" b="0" i="0" u="none" strike="noStrike" cap="none">
                <a:solidFill>
                  <a:srgbClr val="000000"/>
                </a:solidFill>
                <a:latin typeface="Arial Narrow"/>
                <a:ea typeface="Arial Narrow"/>
                <a:cs typeface="Arial Narrow"/>
                <a:sym typeface="Arial Narrow"/>
              </a:defRPr>
            </a:lvl2pPr>
            <a:lvl3pPr marL="1371600" marR="0" lvl="2" indent="-381000" algn="l" rtl="0">
              <a:spcBef>
                <a:spcPts val="600"/>
              </a:spcBef>
              <a:spcAft>
                <a:spcPts val="0"/>
              </a:spcAft>
              <a:buClr>
                <a:srgbClr val="000000"/>
              </a:buClr>
              <a:buSzPts val="2400"/>
              <a:buFont typeface="Arial"/>
              <a:buChar char="•"/>
              <a:defRPr sz="2400" b="0" i="0" u="none" strike="noStrike" cap="none">
                <a:solidFill>
                  <a:srgbClr val="000000"/>
                </a:solidFill>
                <a:latin typeface="Arial Narrow"/>
                <a:ea typeface="Arial Narrow"/>
                <a:cs typeface="Arial Narrow"/>
                <a:sym typeface="Arial Narrow"/>
              </a:defRPr>
            </a:lvl3pPr>
            <a:lvl4pPr marL="1828800" marR="0" lvl="3"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4pPr>
            <a:lvl5pPr marL="2286000" marR="0" lvl="4"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5pPr>
            <a:lvl6pPr marL="2743200" marR="0" lvl="5"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6pPr>
            <a:lvl7pPr marL="3200400" marR="0" lvl="6"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7pPr>
            <a:lvl8pPr marL="3657600" marR="0" lvl="7"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8pPr>
            <a:lvl9pPr marL="4114800" marR="0" lvl="8" indent="-355600" algn="l" rtl="0">
              <a:spcBef>
                <a:spcPts val="500"/>
              </a:spcBef>
              <a:spcAft>
                <a:spcPts val="0"/>
              </a:spcAft>
              <a:buClr>
                <a:srgbClr val="000000"/>
              </a:buClr>
              <a:buSzPts val="2000"/>
              <a:buFont typeface="Arial"/>
              <a:buChar char="»"/>
              <a:defRPr sz="2000" b="0" i="0" u="none" strike="noStrike" cap="none">
                <a:solidFill>
                  <a:srgbClr val="000000"/>
                </a:solidFill>
                <a:latin typeface="Arial Narrow"/>
                <a:ea typeface="Arial Narrow"/>
                <a:cs typeface="Arial Narrow"/>
                <a:sym typeface="Arial Narrow"/>
              </a:defRPr>
            </a:lvl9pPr>
          </a:lstStyle>
          <a:p>
            <a:endParaRPr/>
          </a:p>
        </p:txBody>
      </p:sp>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1pPr>
            <a:lvl2pPr marL="0" marR="0" lvl="1"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2pPr>
            <a:lvl3pPr marL="0" marR="0" lvl="2"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3pPr>
            <a:lvl4pPr marL="0" marR="0" lvl="3"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4pPr>
            <a:lvl5pPr marL="0" marR="0" lvl="4"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5pPr>
            <a:lvl6pPr marL="0" marR="0" lvl="5"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6pPr>
            <a:lvl7pPr marL="0" marR="0" lvl="6"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7pPr>
            <a:lvl8pPr marL="0" marR="0" lvl="7"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8pPr>
            <a:lvl9pPr marL="0" marR="0" lvl="8" indent="0" algn="r" rtl="0">
              <a:lnSpc>
                <a:spcPct val="100000"/>
              </a:lnSpc>
              <a:spcBef>
                <a:spcPts val="0"/>
              </a:spcBef>
              <a:spcAft>
                <a:spcPts val="0"/>
              </a:spcAft>
              <a:buClr>
                <a:srgbClr val="898989"/>
              </a:buClr>
              <a:buSzPts val="1200"/>
              <a:buFont typeface="Arial Narrow"/>
              <a:buNone/>
              <a:defRPr sz="1200" b="0" i="0" u="none" strike="noStrike" cap="none">
                <a:solidFill>
                  <a:srgbClr val="898989"/>
                </a:solidFill>
                <a:latin typeface="Arial Narrow"/>
                <a:ea typeface="Arial Narrow"/>
                <a:cs typeface="Arial Narrow"/>
                <a:sym typeface="Arial Narrow"/>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jiashenliu/515k-hotel-reviews-data-in-europe/dat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kmeans_silhouette_analysi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subTitle" idx="1"/>
          </p:nvPr>
        </p:nvSpPr>
        <p:spPr>
          <a:xfrm>
            <a:off x="3073050" y="5195925"/>
            <a:ext cx="2997900" cy="1512900"/>
          </a:xfrm>
          <a:prstGeom prst="rect">
            <a:avLst/>
          </a:prstGeom>
          <a:noFill/>
          <a:ln>
            <a:noFill/>
          </a:ln>
        </p:spPr>
        <p:txBody>
          <a:bodyPr spcFirstLastPara="1" wrap="square" lIns="91425" tIns="45700" rIns="91425" bIns="45700" anchor="t" anchorCtr="1">
            <a:noAutofit/>
          </a:bodyPr>
          <a:lstStyle/>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Manuel Díaz Gil</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Lucía Falcón García</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r>
              <a:rPr lang="es-ES" sz="2400">
                <a:latin typeface="Arial Narrow"/>
                <a:ea typeface="Arial Narrow"/>
                <a:cs typeface="Arial Narrow"/>
                <a:sym typeface="Arial Narrow"/>
              </a:rPr>
              <a:t>José David Sánchez</a:t>
            </a: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endParaRPr sz="2400">
              <a:latin typeface="Arial Narrow"/>
              <a:ea typeface="Arial Narrow"/>
              <a:cs typeface="Arial Narrow"/>
              <a:sym typeface="Arial Narrow"/>
            </a:endParaRPr>
          </a:p>
          <a:p>
            <a:pPr marL="0" lvl="0" indent="0" algn="ctr" rtl="0">
              <a:spcBef>
                <a:spcPts val="800"/>
              </a:spcBef>
              <a:spcAft>
                <a:spcPts val="0"/>
              </a:spcAft>
              <a:buClr>
                <a:srgbClr val="898989"/>
              </a:buClr>
              <a:buSzPts val="2400"/>
              <a:buNone/>
            </a:pPr>
            <a:endParaRPr sz="2400">
              <a:latin typeface="Arial Narrow"/>
              <a:ea typeface="Arial Narrow"/>
              <a:cs typeface="Arial Narrow"/>
              <a:sym typeface="Arial Narrow"/>
            </a:endParaRPr>
          </a:p>
        </p:txBody>
      </p:sp>
      <p:sp>
        <p:nvSpPr>
          <p:cNvPr id="94" name="Google Shape;94;p1"/>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a:solidFill>
                  <a:srgbClr val="898989"/>
                </a:solidFill>
              </a:rPr>
              <a:t>14/01/2020</a:t>
            </a:r>
            <a:endParaRPr sz="1800">
              <a:solidFill>
                <a:srgbClr val="898989"/>
              </a:solidFill>
              <a:latin typeface="Arial"/>
              <a:ea typeface="Arial"/>
              <a:cs typeface="Arial"/>
              <a:sym typeface="Arial"/>
            </a:endParaRPr>
          </a:p>
        </p:txBody>
      </p:sp>
      <p:sp>
        <p:nvSpPr>
          <p:cNvPr id="95" name="Google Shape;95;p1"/>
          <p:cNvSpPr txBox="1">
            <a:spLocks noGrp="1"/>
          </p:cNvSpPr>
          <p:nvPr>
            <p:ph type="ctrTitle"/>
          </p:nvPr>
        </p:nvSpPr>
        <p:spPr>
          <a:xfrm>
            <a:off x="717750" y="2437500"/>
            <a:ext cx="7556100" cy="13497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1">
            <a:noAutofit/>
          </a:bodyPr>
          <a:lstStyle/>
          <a:p>
            <a:pPr marL="0" lvl="0" indent="0" algn="ctr" rtl="0">
              <a:spcBef>
                <a:spcPts val="0"/>
              </a:spcBef>
              <a:spcAft>
                <a:spcPts val="0"/>
              </a:spcAft>
              <a:buNone/>
            </a:pPr>
            <a:r>
              <a:rPr lang="es-ES" b="1">
                <a:solidFill>
                  <a:srgbClr val="C0504D"/>
                </a:solidFill>
                <a:latin typeface="Arial Narrow"/>
                <a:ea typeface="Arial Narrow"/>
                <a:cs typeface="Arial Narrow"/>
                <a:sym typeface="Arial Narrow"/>
              </a:rPr>
              <a:t>Fundamentos de Ingeniería de Datos</a:t>
            </a:r>
            <a:endParaRPr sz="2800">
              <a:latin typeface="Arial Narrow"/>
              <a:ea typeface="Arial Narrow"/>
              <a:cs typeface="Arial Narrow"/>
              <a:sym typeface="Arial Narrow"/>
            </a:endParaRPr>
          </a:p>
        </p:txBody>
      </p:sp>
      <p:sp>
        <p:nvSpPr>
          <p:cNvPr id="96" name="Google Shape;96;p1"/>
          <p:cNvSpPr txBox="1"/>
          <p:nvPr/>
        </p:nvSpPr>
        <p:spPr>
          <a:xfrm>
            <a:off x="1053600" y="4030375"/>
            <a:ext cx="7036800" cy="76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s-ES" sz="3600" b="1">
                <a:solidFill>
                  <a:srgbClr val="434343"/>
                </a:solidFill>
                <a:latin typeface="Arial Narrow"/>
                <a:ea typeface="Arial Narrow"/>
                <a:cs typeface="Arial Narrow"/>
                <a:sym typeface="Arial Narrow"/>
              </a:rPr>
              <a:t>Análisis de hoteles de lujo en Europa</a:t>
            </a:r>
            <a:endParaRPr sz="3600">
              <a:solidFill>
                <a:srgbClr val="434343"/>
              </a:solidFill>
              <a:latin typeface="Arial Narrow"/>
              <a:ea typeface="Arial Narrow"/>
              <a:cs typeface="Arial Narrow"/>
              <a:sym typeface="Arial Narrow"/>
            </a:endParaRPr>
          </a:p>
        </p:txBody>
      </p:sp>
      <p:pic>
        <p:nvPicPr>
          <p:cNvPr id="97" name="Google Shape;97;p1"/>
          <p:cNvPicPr preferRelativeResize="0"/>
          <p:nvPr/>
        </p:nvPicPr>
        <p:blipFill>
          <a:blip r:embed="rId3">
            <a:alphaModFix/>
          </a:blip>
          <a:stretch>
            <a:fillRect/>
          </a:stretch>
        </p:blipFill>
        <p:spPr>
          <a:xfrm>
            <a:off x="6505768" y="5345100"/>
            <a:ext cx="2734182" cy="1512901"/>
          </a:xfrm>
          <a:prstGeom prst="rect">
            <a:avLst/>
          </a:prstGeom>
          <a:noFill/>
          <a:ln>
            <a:noFill/>
          </a:ln>
        </p:spPr>
      </p:pic>
      <p:pic>
        <p:nvPicPr>
          <p:cNvPr id="2" name="Imagen 1">
            <a:extLst>
              <a:ext uri="{FF2B5EF4-FFF2-40B4-BE49-F238E27FC236}">
                <a16:creationId xmlns:a16="http://schemas.microsoft.com/office/drawing/2014/main" id="{7AA6187D-9A04-AF4F-9944-34E0F73EB5ED}"/>
              </a:ext>
            </a:extLst>
          </p:cNvPr>
          <p:cNvPicPr>
            <a:picLocks noChangeAspect="1"/>
          </p:cNvPicPr>
          <p:nvPr/>
        </p:nvPicPr>
        <p:blipFill>
          <a:blip r:embed="rId4"/>
          <a:stretch>
            <a:fillRect/>
          </a:stretch>
        </p:blipFill>
        <p:spPr>
          <a:xfrm>
            <a:off x="0" y="0"/>
            <a:ext cx="9144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6d789e6819_0_65"/>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10</a:t>
            </a:fld>
            <a:endParaRPr/>
          </a:p>
        </p:txBody>
      </p:sp>
      <p:sp>
        <p:nvSpPr>
          <p:cNvPr id="176" name="Google Shape;176;g6d789e6819_0_65"/>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77" name="Google Shape;177;g6d789e6819_0_65"/>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sp>
        <p:nvSpPr>
          <p:cNvPr id="178" name="Google Shape;178;g6d789e6819_0_65"/>
          <p:cNvSpPr txBox="1"/>
          <p:nvPr/>
        </p:nvSpPr>
        <p:spPr>
          <a:xfrm>
            <a:off x="696250" y="1617950"/>
            <a:ext cx="3755400" cy="24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b="1">
                <a:latin typeface="Arial Narrow"/>
                <a:ea typeface="Arial Narrow"/>
                <a:cs typeface="Arial Narrow"/>
                <a:sym typeface="Arial Narrow"/>
              </a:rPr>
              <a:t>Nubes de palabras:</a:t>
            </a:r>
            <a:endParaRPr sz="1800" b="1">
              <a:latin typeface="Arial Narrow"/>
              <a:ea typeface="Arial Narrow"/>
              <a:cs typeface="Arial Narrow"/>
              <a:sym typeface="Arial Narrow"/>
            </a:endParaRPr>
          </a:p>
        </p:txBody>
      </p:sp>
      <p:pic>
        <p:nvPicPr>
          <p:cNvPr id="179" name="Google Shape;179;g6d789e6819_0_65"/>
          <p:cNvPicPr preferRelativeResize="0"/>
          <p:nvPr/>
        </p:nvPicPr>
        <p:blipFill>
          <a:blip r:embed="rId3">
            <a:alphaModFix/>
          </a:blip>
          <a:stretch>
            <a:fillRect/>
          </a:stretch>
        </p:blipFill>
        <p:spPr>
          <a:xfrm>
            <a:off x="367400" y="2468702"/>
            <a:ext cx="3921400" cy="2631548"/>
          </a:xfrm>
          <a:prstGeom prst="rect">
            <a:avLst/>
          </a:prstGeom>
          <a:noFill/>
          <a:ln w="38100" cap="flat" cmpd="sng">
            <a:solidFill>
              <a:srgbClr val="38761D"/>
            </a:solidFill>
            <a:prstDash val="solid"/>
            <a:round/>
            <a:headEnd type="none" w="sm" len="sm"/>
            <a:tailEnd type="none" w="sm" len="sm"/>
          </a:ln>
        </p:spPr>
      </p:pic>
      <p:pic>
        <p:nvPicPr>
          <p:cNvPr id="180" name="Google Shape;180;g6d789e6819_0_65"/>
          <p:cNvPicPr preferRelativeResize="0"/>
          <p:nvPr/>
        </p:nvPicPr>
        <p:blipFill>
          <a:blip r:embed="rId4">
            <a:alphaModFix/>
          </a:blip>
          <a:stretch>
            <a:fillRect/>
          </a:stretch>
        </p:blipFill>
        <p:spPr>
          <a:xfrm>
            <a:off x="4888284" y="2474975"/>
            <a:ext cx="4094740" cy="2631550"/>
          </a:xfrm>
          <a:prstGeom prst="rect">
            <a:avLst/>
          </a:prstGeom>
          <a:noFill/>
          <a:ln w="28575" cap="flat" cmpd="sng">
            <a:solidFill>
              <a:srgbClr val="FF0000"/>
            </a:solidFill>
            <a:prstDash val="solid"/>
            <a:round/>
            <a:headEnd type="none" w="sm" len="sm"/>
            <a:tailEnd type="none" w="sm" len="sm"/>
          </a:ln>
        </p:spPr>
      </p:pic>
      <p:sp>
        <p:nvSpPr>
          <p:cNvPr id="181" name="Google Shape;181;g6d789e6819_0_65"/>
          <p:cNvSpPr txBox="1"/>
          <p:nvPr/>
        </p:nvSpPr>
        <p:spPr>
          <a:xfrm>
            <a:off x="620050" y="5298525"/>
            <a:ext cx="8229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b="1">
                <a:latin typeface="Arial Narrow"/>
                <a:ea typeface="Arial Narrow"/>
                <a:cs typeface="Arial Narrow"/>
                <a:sym typeface="Arial Narrow"/>
              </a:rPr>
              <a:t>     Reseñas positivas                                    Reseñas negativas</a:t>
            </a:r>
            <a:endParaRPr sz="2400" b="1">
              <a:latin typeface="Arial Narrow"/>
              <a:ea typeface="Arial Narrow"/>
              <a:cs typeface="Arial Narrow"/>
              <a:sym typeface="Arial Narrow"/>
            </a:endParaRPr>
          </a:p>
        </p:txBody>
      </p:sp>
      <p:sp>
        <p:nvSpPr>
          <p:cNvPr id="182" name="Google Shape;182;g6d789e6819_0_65"/>
          <p:cNvSpPr txBox="1"/>
          <p:nvPr/>
        </p:nvSpPr>
        <p:spPr>
          <a:xfrm>
            <a:off x="4299550" y="3421700"/>
            <a:ext cx="534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b="1">
                <a:latin typeface="Arial Narrow"/>
                <a:ea typeface="Arial Narrow"/>
                <a:cs typeface="Arial Narrow"/>
                <a:sym typeface="Arial Narrow"/>
              </a:rPr>
              <a:t>VS</a:t>
            </a:r>
            <a:endParaRPr sz="2400" b="1">
              <a:latin typeface="Arial Narrow"/>
              <a:ea typeface="Arial Narrow"/>
              <a:cs typeface="Arial Narrow"/>
              <a:sym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6d5ee8a465_0_2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88" name="Google Shape;188;g6d5ee8a465_0_26"/>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b="1"/>
              <a:t>Clustering</a:t>
            </a:r>
            <a:endParaRPr sz="2400" b="1"/>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r>
              <a:rPr lang="es-ES" sz="2400" b="1"/>
              <a:t> </a:t>
            </a:r>
            <a:endParaRPr sz="2400" b="1"/>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a:solidFill>
                  <a:schemeClr val="dk1"/>
                </a:solidFill>
              </a:rPr>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89" name="Google Shape;189;g6d5ee8a465_0_2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0"/>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Silhouette</a:t>
            </a:r>
            <a:endParaRPr/>
          </a:p>
        </p:txBody>
      </p:sp>
      <p:sp>
        <p:nvSpPr>
          <p:cNvPr id="196" name="Google Shape;196;p10"/>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rmAutofit/>
          </a:bodyPr>
          <a:lstStyle/>
          <a:p>
            <a:pPr marL="342900" lvl="0" indent="-292100" algn="l" rtl="0">
              <a:spcBef>
                <a:spcPts val="0"/>
              </a:spcBef>
              <a:spcAft>
                <a:spcPts val="0"/>
              </a:spcAft>
              <a:buClr>
                <a:schemeClr val="dk1"/>
              </a:buClr>
              <a:buSzPts val="2400"/>
              <a:buChar char="•"/>
            </a:pPr>
            <a:r>
              <a:rPr lang="es-ES" sz="2400" b="1">
                <a:solidFill>
                  <a:schemeClr val="dk1"/>
                </a:solidFill>
              </a:rPr>
              <a:t>Elegir el nº de clusters óptimo: </a:t>
            </a:r>
            <a:r>
              <a:rPr lang="es-ES" sz="2400">
                <a:solidFill>
                  <a:schemeClr val="dk1"/>
                </a:solidFill>
              </a:rPr>
              <a:t>Silhouette (algoritmo en python)</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a:solidFill>
                  <a:schemeClr val="dk1"/>
                </a:solidFill>
              </a:rPr>
              <a:t> </a:t>
            </a:r>
            <a:r>
              <a:rPr lang="es-ES" sz="2400" b="1">
                <a:solidFill>
                  <a:schemeClr val="dk1"/>
                </a:solidFill>
              </a:rPr>
              <a:t>Varias pruebas realizada en base al nº de registros: </a:t>
            </a:r>
            <a:br>
              <a:rPr lang="es-ES" sz="2400" b="1">
                <a:solidFill>
                  <a:schemeClr val="dk1"/>
                </a:solidFill>
              </a:rPr>
            </a:br>
            <a:r>
              <a:rPr lang="es-ES" sz="2400" b="1">
                <a:solidFill>
                  <a:schemeClr val="dk1"/>
                </a:solidFill>
              </a:rPr>
              <a:t> </a:t>
            </a:r>
            <a:r>
              <a:rPr lang="es-ES" sz="2400">
                <a:solidFill>
                  <a:schemeClr val="dk1"/>
                </a:solidFill>
              </a:rPr>
              <a:t>1.000,10.000,50.000.</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Nº clusters elegido: </a:t>
            </a:r>
            <a:r>
              <a:rPr lang="es-ES" sz="2400">
                <a:solidFill>
                  <a:schemeClr val="dk1"/>
                </a:solidFill>
              </a:rPr>
              <a:t>4 (prueba de 50.000)</a:t>
            </a:r>
            <a:endParaRPr sz="2400">
              <a:solidFill>
                <a:schemeClr val="dk1"/>
              </a:solidFill>
            </a:endParaRPr>
          </a:p>
        </p:txBody>
      </p:sp>
      <p:sp>
        <p:nvSpPr>
          <p:cNvPr id="197" name="Google Shape;197;p10"/>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12</a:t>
            </a:fld>
            <a:endParaRPr/>
          </a:p>
        </p:txBody>
      </p:sp>
      <p:pic>
        <p:nvPicPr>
          <p:cNvPr id="198" name="Google Shape;198;p10"/>
          <p:cNvPicPr preferRelativeResize="0"/>
          <p:nvPr/>
        </p:nvPicPr>
        <p:blipFill>
          <a:blip r:embed="rId3">
            <a:alphaModFix/>
          </a:blip>
          <a:stretch>
            <a:fillRect/>
          </a:stretch>
        </p:blipFill>
        <p:spPr>
          <a:xfrm>
            <a:off x="457199" y="4637249"/>
            <a:ext cx="8488575" cy="1326800"/>
          </a:xfrm>
          <a:prstGeom prst="rect">
            <a:avLst/>
          </a:prstGeom>
          <a:noFill/>
          <a:ln>
            <a:noFill/>
          </a:ln>
        </p:spPr>
      </p:pic>
      <p:sp>
        <p:nvSpPr>
          <p:cNvPr id="199" name="Google Shape;199;p10"/>
          <p:cNvSpPr/>
          <p:nvPr/>
        </p:nvSpPr>
        <p:spPr>
          <a:xfrm>
            <a:off x="349050" y="5151325"/>
            <a:ext cx="8488500" cy="245700"/>
          </a:xfrm>
          <a:prstGeom prst="rect">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6d684fe574_0_0"/>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06" name="Google Shape;206;g6d684fe574_0_0"/>
          <p:cNvSpPr txBox="1">
            <a:spLocks noGrp="1"/>
          </p:cNvSpPr>
          <p:nvPr>
            <p:ph type="body" idx="1"/>
          </p:nvPr>
        </p:nvSpPr>
        <p:spPr>
          <a:xfrm>
            <a:off x="381000" y="1624600"/>
            <a:ext cx="84027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Algoritmo usado:</a:t>
            </a:r>
            <a:r>
              <a:rPr lang="es-ES" sz="2400">
                <a:solidFill>
                  <a:schemeClr val="dk1"/>
                </a:solidFill>
              </a:rPr>
              <a:t> K-means</a:t>
            </a:r>
            <a:endParaRPr sz="2400" b="1">
              <a:solidFill>
                <a:schemeClr val="dk1"/>
              </a:solidFill>
            </a:endParaRPr>
          </a:p>
          <a:p>
            <a:pPr marL="342900" lvl="0" indent="0" algn="just" rtl="0">
              <a:spcBef>
                <a:spcPts val="0"/>
              </a:spcBef>
              <a:spcAft>
                <a:spcPts val="0"/>
              </a:spcAft>
              <a:buNone/>
            </a:pPr>
            <a:endParaRPr sz="2400" b="1">
              <a:solidFill>
                <a:schemeClr val="dk1"/>
              </a:solidFill>
            </a:endParaRPr>
          </a:p>
          <a:p>
            <a:pPr marL="342900" lvl="0" indent="-292100" algn="just" rtl="0">
              <a:spcBef>
                <a:spcPts val="0"/>
              </a:spcBef>
              <a:spcAft>
                <a:spcPts val="0"/>
              </a:spcAft>
              <a:buClr>
                <a:schemeClr val="dk1"/>
              </a:buClr>
              <a:buSzPts val="2400"/>
              <a:buChar char="•"/>
            </a:pPr>
            <a:r>
              <a:rPr lang="es-ES" sz="2400" b="1">
                <a:solidFill>
                  <a:schemeClr val="dk1"/>
                </a:solidFill>
              </a:rPr>
              <a:t>Variables elegidas para el clustering: </a:t>
            </a:r>
            <a:r>
              <a:rPr lang="es-ES" sz="2400">
                <a:solidFill>
                  <a:schemeClr val="dk1"/>
                </a:solidFill>
              </a:rPr>
              <a:t>puntuación media del hotel y puntuación que da el cliente.</a:t>
            </a:r>
            <a:br>
              <a:rPr lang="es-ES" sz="2400">
                <a:solidFill>
                  <a:schemeClr val="dk1"/>
                </a:solidFill>
              </a:rPr>
            </a:br>
            <a:endParaRPr sz="2400">
              <a:solidFill>
                <a:schemeClr val="dk1"/>
              </a:solidFill>
            </a:endParaRPr>
          </a:p>
          <a:p>
            <a:pPr marL="342900" lvl="0" indent="0" algn="just"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p:txBody>
      </p:sp>
      <p:sp>
        <p:nvSpPr>
          <p:cNvPr id="207" name="Google Shape;207;g6d684fe574_0_0"/>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13</a:t>
            </a:fld>
            <a:endParaRPr/>
          </a:p>
        </p:txBody>
      </p:sp>
      <p:pic>
        <p:nvPicPr>
          <p:cNvPr id="208" name="Google Shape;208;g6d684fe574_0_0"/>
          <p:cNvPicPr preferRelativeResize="0"/>
          <p:nvPr/>
        </p:nvPicPr>
        <p:blipFill>
          <a:blip r:embed="rId3">
            <a:alphaModFix/>
          </a:blip>
          <a:stretch>
            <a:fillRect/>
          </a:stretch>
        </p:blipFill>
        <p:spPr>
          <a:xfrm>
            <a:off x="624550" y="3314250"/>
            <a:ext cx="7894901" cy="303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6d789e6819_0_84"/>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15" name="Google Shape;215;g6d789e6819_0_84"/>
          <p:cNvSpPr txBox="1">
            <a:spLocks noGrp="1"/>
          </p:cNvSpPr>
          <p:nvPr>
            <p:ph type="body" idx="1"/>
          </p:nvPr>
        </p:nvSpPr>
        <p:spPr>
          <a:xfrm>
            <a:off x="457200" y="1167400"/>
            <a:ext cx="8024400" cy="4536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Resultado</a:t>
            </a:r>
            <a:r>
              <a:rPr lang="es-ES" sz="2400">
                <a:solidFill>
                  <a:schemeClr val="dk1"/>
                </a:solidFill>
              </a:rPr>
              <a:t>:  cluster 0 es el crítico. </a:t>
            </a:r>
            <a:br>
              <a:rPr lang="es-ES" sz="2400">
                <a:solidFill>
                  <a:schemeClr val="dk1"/>
                </a:solidFill>
              </a:rPr>
            </a:br>
            <a:endParaRPr sz="2400">
              <a:solidFill>
                <a:schemeClr val="dk1"/>
              </a:solidFill>
            </a:endParaRPr>
          </a:p>
          <a:p>
            <a:pPr marL="742950" lvl="1" indent="-260350" algn="l" rtl="0">
              <a:spcBef>
                <a:spcPts val="0"/>
              </a:spcBef>
              <a:spcAft>
                <a:spcPts val="0"/>
              </a:spcAft>
              <a:buClr>
                <a:schemeClr val="dk1"/>
              </a:buClr>
              <a:buSzPts val="2400"/>
              <a:buChar char="◆"/>
            </a:pPr>
            <a:r>
              <a:rPr lang="es-ES" sz="2400">
                <a:solidFill>
                  <a:schemeClr val="dk1"/>
                </a:solidFill>
              </a:rPr>
              <a:t>Puntuación media de los hoteles muy buena pero los clientes le están dando puntuaciones muy bajas.</a:t>
            </a:r>
            <a:br>
              <a:rPr lang="es-ES" sz="2400">
                <a:solidFill>
                  <a:schemeClr val="dk1"/>
                </a:solidFill>
              </a:rPr>
            </a:br>
            <a:endParaRPr sz="2400">
              <a:solidFill>
                <a:schemeClr val="dk1"/>
              </a:solidFill>
            </a:endParaRPr>
          </a:p>
          <a:p>
            <a:pPr marL="742950" lvl="1" indent="-260350" algn="l" rtl="0">
              <a:spcBef>
                <a:spcPts val="0"/>
              </a:spcBef>
              <a:spcAft>
                <a:spcPts val="0"/>
              </a:spcAft>
              <a:buClr>
                <a:schemeClr val="dk1"/>
              </a:buClr>
              <a:buSzPts val="2400"/>
              <a:buChar char="◆"/>
            </a:pPr>
            <a:r>
              <a:rPr lang="es-ES" sz="2400">
                <a:solidFill>
                  <a:schemeClr val="dk1"/>
                </a:solidFill>
              </a:rPr>
              <a:t>Consecuencia: bajada de puntuación media de los hoteles.</a:t>
            </a:r>
            <a:endParaRPr sz="2400">
              <a:solidFill>
                <a:schemeClr val="dk1"/>
              </a:solidFill>
            </a:endParaRPr>
          </a:p>
          <a:p>
            <a:pPr marL="342900" lvl="0" indent="0" algn="l" rtl="0">
              <a:spcBef>
                <a:spcPts val="0"/>
              </a:spcBef>
              <a:spcAft>
                <a:spcPts val="0"/>
              </a:spcAft>
              <a:buNone/>
            </a:pPr>
            <a:endParaRPr sz="2400">
              <a:solidFill>
                <a:schemeClr val="dk1"/>
              </a:solidFill>
            </a:endParaRPr>
          </a:p>
          <a:p>
            <a:pPr marL="342900" lvl="0" indent="0" algn="l" rtl="0">
              <a:spcBef>
                <a:spcPts val="0"/>
              </a:spcBef>
              <a:spcAft>
                <a:spcPts val="0"/>
              </a:spcAft>
              <a:buNone/>
            </a:pPr>
            <a:endParaRPr sz="2400">
              <a:solidFill>
                <a:schemeClr val="dk1"/>
              </a:solidFill>
            </a:endParaRPr>
          </a:p>
        </p:txBody>
      </p:sp>
      <p:sp>
        <p:nvSpPr>
          <p:cNvPr id="216" name="Google Shape;216;g6d789e6819_0_84"/>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14</a:t>
            </a:fld>
            <a:endParaRPr/>
          </a:p>
        </p:txBody>
      </p:sp>
      <p:pic>
        <p:nvPicPr>
          <p:cNvPr id="217" name="Google Shape;217;g6d789e6819_0_84"/>
          <p:cNvPicPr preferRelativeResize="0"/>
          <p:nvPr/>
        </p:nvPicPr>
        <p:blipFill>
          <a:blip r:embed="rId3">
            <a:alphaModFix/>
          </a:blip>
          <a:stretch>
            <a:fillRect/>
          </a:stretch>
        </p:blipFill>
        <p:spPr>
          <a:xfrm>
            <a:off x="2314773" y="4435475"/>
            <a:ext cx="4819250" cy="1866025"/>
          </a:xfrm>
          <a:prstGeom prst="rect">
            <a:avLst/>
          </a:prstGeom>
          <a:noFill/>
          <a:ln>
            <a:noFill/>
          </a:ln>
        </p:spPr>
      </p:pic>
      <p:sp>
        <p:nvSpPr>
          <p:cNvPr id="218" name="Google Shape;218;g6d789e6819_0_84"/>
          <p:cNvSpPr txBox="1"/>
          <p:nvPr/>
        </p:nvSpPr>
        <p:spPr>
          <a:xfrm>
            <a:off x="2126850" y="5013275"/>
            <a:ext cx="4819200" cy="365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Narrow"/>
              <a:ea typeface="Arial Narrow"/>
              <a:cs typeface="Arial Narrow"/>
              <a:sym typeface="Arial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6d789e6819_0_9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Clustering: Knime</a:t>
            </a:r>
            <a:endParaRPr/>
          </a:p>
        </p:txBody>
      </p:sp>
      <p:sp>
        <p:nvSpPr>
          <p:cNvPr id="225" name="Google Shape;225;g6d789e6819_0_9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15</a:t>
            </a:fld>
            <a:endParaRPr/>
          </a:p>
        </p:txBody>
      </p:sp>
      <p:pic>
        <p:nvPicPr>
          <p:cNvPr id="226" name="Google Shape;226;g6d789e6819_0_96"/>
          <p:cNvPicPr preferRelativeResize="0"/>
          <p:nvPr/>
        </p:nvPicPr>
        <p:blipFill>
          <a:blip r:embed="rId3">
            <a:alphaModFix/>
          </a:blip>
          <a:stretch>
            <a:fillRect/>
          </a:stretch>
        </p:blipFill>
        <p:spPr>
          <a:xfrm>
            <a:off x="457200" y="1557999"/>
            <a:ext cx="8229600" cy="4094224"/>
          </a:xfrm>
          <a:prstGeom prst="rect">
            <a:avLst/>
          </a:prstGeom>
          <a:noFill/>
          <a:ln>
            <a:noFill/>
          </a:ln>
        </p:spPr>
      </p:pic>
      <p:pic>
        <p:nvPicPr>
          <p:cNvPr id="227" name="Google Shape;227;g6d789e6819_0_96"/>
          <p:cNvPicPr preferRelativeResize="0"/>
          <p:nvPr/>
        </p:nvPicPr>
        <p:blipFill>
          <a:blip r:embed="rId4">
            <a:alphaModFix/>
          </a:blip>
          <a:stretch>
            <a:fillRect/>
          </a:stretch>
        </p:blipFill>
        <p:spPr>
          <a:xfrm>
            <a:off x="2827625" y="5619325"/>
            <a:ext cx="1214550" cy="116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6d5ee8a465_0_39"/>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33" name="Google Shape;233;g6d5ee8a465_0_39"/>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b="1">
                <a:solidFill>
                  <a:schemeClr val="dk1"/>
                </a:solidFill>
              </a:rPr>
              <a:t>Tablas de contingencia</a:t>
            </a:r>
            <a:endParaRPr sz="2400" b="1"/>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a:solidFill>
                  <a:schemeClr val="dk1"/>
                </a:solidFill>
              </a:rPr>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34" name="Google Shape;234;g6d5ee8a465_0_39"/>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6d684fe574_0_21"/>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41" name="Google Shape;241;g6d684fe574_0_21"/>
          <p:cNvSpPr txBox="1">
            <a:spLocks noGrp="1"/>
          </p:cNvSpPr>
          <p:nvPr>
            <p:ph type="body" idx="1"/>
          </p:nvPr>
        </p:nvSpPr>
        <p:spPr>
          <a:xfrm>
            <a:off x="457200" y="1548400"/>
            <a:ext cx="8229600" cy="4644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Exportación de fichero a Excel-&gt; </a:t>
            </a:r>
            <a:r>
              <a:rPr lang="es-ES" sz="2400">
                <a:solidFill>
                  <a:schemeClr val="dk1"/>
                </a:solidFill>
              </a:rPr>
              <a:t>Nos centramos en el cluster 0 (crítico)</a:t>
            </a:r>
            <a:br>
              <a:rPr lang="es-ES" sz="2400">
                <a:solidFill>
                  <a:schemeClr val="dk1"/>
                </a:solidFill>
              </a:rPr>
            </a:br>
            <a:endParaRPr sz="2400">
              <a:solidFill>
                <a:schemeClr val="dk1"/>
              </a:solidFill>
            </a:endParaRPr>
          </a:p>
          <a:p>
            <a:pPr marL="342900" lvl="0" indent="-292100" algn="l" rtl="0">
              <a:spcBef>
                <a:spcPts val="0"/>
              </a:spcBef>
              <a:spcAft>
                <a:spcPts val="0"/>
              </a:spcAft>
              <a:buClr>
                <a:schemeClr val="dk1"/>
              </a:buClr>
              <a:buSzPts val="2400"/>
              <a:buChar char="•"/>
            </a:pPr>
            <a:r>
              <a:rPr lang="es-ES" sz="2400" b="1">
                <a:solidFill>
                  <a:schemeClr val="dk1"/>
                </a:solidFill>
              </a:rPr>
              <a:t>Asociación de variables: </a:t>
            </a:r>
            <a:r>
              <a:rPr lang="es-ES" sz="2400">
                <a:solidFill>
                  <a:schemeClr val="dk1"/>
                </a:solidFill>
              </a:rPr>
              <a:t>país al que pertenece el hotel y cluster al que pertenece</a:t>
            </a:r>
            <a:br>
              <a:rPr lang="es-ES" sz="2400">
                <a:solidFill>
                  <a:schemeClr val="dk1"/>
                </a:solidFill>
              </a:rPr>
            </a:b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42" name="Google Shape;242;g6d684fe574_0_21"/>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17</a:t>
            </a:fld>
            <a:endParaRPr/>
          </a:p>
        </p:txBody>
      </p:sp>
      <p:pic>
        <p:nvPicPr>
          <p:cNvPr id="243" name="Google Shape;243;g6d684fe574_0_21"/>
          <p:cNvPicPr preferRelativeResize="0"/>
          <p:nvPr/>
        </p:nvPicPr>
        <p:blipFill>
          <a:blip r:embed="rId3">
            <a:alphaModFix/>
          </a:blip>
          <a:stretch>
            <a:fillRect/>
          </a:stretch>
        </p:blipFill>
        <p:spPr>
          <a:xfrm>
            <a:off x="835062" y="3572299"/>
            <a:ext cx="7473875" cy="266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6d684fe574_0_13"/>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50" name="Google Shape;250;g6d684fe574_0_13"/>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Resultado: </a:t>
            </a:r>
            <a:r>
              <a:rPr lang="es-ES" sz="2400">
                <a:solidFill>
                  <a:schemeClr val="dk1"/>
                </a:solidFill>
              </a:rPr>
              <a:t>por filas (país)</a:t>
            </a: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51" name="Google Shape;251;g6d684fe574_0_13"/>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18</a:t>
            </a:fld>
            <a:endParaRPr/>
          </a:p>
        </p:txBody>
      </p:sp>
      <p:pic>
        <p:nvPicPr>
          <p:cNvPr id="252" name="Google Shape;252;g6d684fe574_0_13"/>
          <p:cNvPicPr preferRelativeResize="0"/>
          <p:nvPr/>
        </p:nvPicPr>
        <p:blipFill>
          <a:blip r:embed="rId3">
            <a:alphaModFix/>
          </a:blip>
          <a:stretch>
            <a:fillRect/>
          </a:stretch>
        </p:blipFill>
        <p:spPr>
          <a:xfrm>
            <a:off x="472198" y="2331450"/>
            <a:ext cx="8533018" cy="327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6d684fe574_0_33"/>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Tablas de contingencia</a:t>
            </a:r>
            <a:endParaRPr/>
          </a:p>
        </p:txBody>
      </p:sp>
      <p:sp>
        <p:nvSpPr>
          <p:cNvPr id="259" name="Google Shape;259;g6d684fe574_0_33"/>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292100" algn="l" rtl="0">
              <a:spcBef>
                <a:spcPts val="0"/>
              </a:spcBef>
              <a:spcAft>
                <a:spcPts val="0"/>
              </a:spcAft>
              <a:buClr>
                <a:schemeClr val="dk1"/>
              </a:buClr>
              <a:buSzPts val="2400"/>
              <a:buChar char="•"/>
            </a:pPr>
            <a:r>
              <a:rPr lang="es-ES" sz="2400" b="1">
                <a:solidFill>
                  <a:schemeClr val="dk1"/>
                </a:solidFill>
              </a:rPr>
              <a:t>Resultado: </a:t>
            </a:r>
            <a:r>
              <a:rPr lang="es-ES" sz="2400">
                <a:solidFill>
                  <a:schemeClr val="dk1"/>
                </a:solidFill>
              </a:rPr>
              <a:t>por columnas (cluster)</a:t>
            </a:r>
            <a:endParaRPr sz="2400">
              <a:solidFill>
                <a:schemeClr val="dk1"/>
              </a:solidFill>
            </a:endParaRPr>
          </a:p>
          <a:p>
            <a:pPr marL="342900" lvl="0" indent="0" algn="l" rtl="0">
              <a:spcBef>
                <a:spcPts val="0"/>
              </a:spcBef>
              <a:spcAft>
                <a:spcPts val="0"/>
              </a:spcAft>
              <a:buNone/>
            </a:pPr>
            <a:endParaRPr sz="2400" b="1">
              <a:solidFill>
                <a:schemeClr val="dk1"/>
              </a:solidFill>
            </a:endParaRPr>
          </a:p>
        </p:txBody>
      </p:sp>
      <p:sp>
        <p:nvSpPr>
          <p:cNvPr id="260" name="Google Shape;260;g6d684fe574_0_33"/>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19</a:t>
            </a:fld>
            <a:endParaRPr/>
          </a:p>
        </p:txBody>
      </p:sp>
      <p:pic>
        <p:nvPicPr>
          <p:cNvPr id="261" name="Google Shape;261;g6d684fe574_0_33"/>
          <p:cNvPicPr preferRelativeResize="0"/>
          <p:nvPr/>
        </p:nvPicPr>
        <p:blipFill>
          <a:blip r:embed="rId3">
            <a:alphaModFix/>
          </a:blip>
          <a:stretch>
            <a:fillRect/>
          </a:stretch>
        </p:blipFill>
        <p:spPr>
          <a:xfrm>
            <a:off x="457200" y="2488828"/>
            <a:ext cx="8229600" cy="2960547"/>
          </a:xfrm>
          <a:prstGeom prst="rect">
            <a:avLst/>
          </a:prstGeom>
          <a:noFill/>
          <a:ln>
            <a:noFill/>
          </a:ln>
        </p:spPr>
      </p:pic>
      <p:sp>
        <p:nvSpPr>
          <p:cNvPr id="262" name="Google Shape;262;g6d684fe574_0_33"/>
          <p:cNvSpPr txBox="1"/>
          <p:nvPr/>
        </p:nvSpPr>
        <p:spPr>
          <a:xfrm>
            <a:off x="2604300" y="2951550"/>
            <a:ext cx="1497600" cy="2474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03" name="Google Shape;103;p2"/>
          <p:cNvSpPr txBox="1">
            <a:spLocks noGrp="1"/>
          </p:cNvSpPr>
          <p:nvPr>
            <p:ph type="body" idx="1"/>
          </p:nvPr>
        </p:nvSpPr>
        <p:spPr>
          <a:xfrm>
            <a:off x="457200" y="1700811"/>
            <a:ext cx="8229600" cy="453650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0000"/>
              </a:buClr>
              <a:buSzPts val="2400"/>
              <a:buFont typeface="Noto Sans Symbols"/>
              <a:buChar char="▪"/>
            </a:pPr>
            <a:r>
              <a:rPr lang="es-ES" sz="2400" b="1"/>
              <a:t>Introducción</a:t>
            </a:r>
            <a:endParaRPr sz="2400" b="1"/>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 </a:t>
            </a:r>
            <a:endParaRPr sz="2400"/>
          </a:p>
          <a:p>
            <a:pPr marL="342900" lvl="0" indent="-342900" algn="l" rtl="0">
              <a:spcBef>
                <a:spcPts val="1400"/>
              </a:spcBef>
              <a:spcAft>
                <a:spcPts val="0"/>
              </a:spcAft>
              <a:buSzPts val="2400"/>
              <a:buChar char="▪"/>
            </a:pPr>
            <a:r>
              <a:rPr lang="es-ES" sz="2400"/>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342900" algn="l" rtl="0">
              <a:spcBef>
                <a:spcPts val="1400"/>
              </a:spcBef>
              <a:spcAft>
                <a:spcPts val="0"/>
              </a:spcAft>
              <a:buSzPts val="2400"/>
              <a:buChar char="▪"/>
            </a:pPr>
            <a:r>
              <a:rPr lang="es-ES" sz="2400"/>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04" name="Google Shape;104;p2"/>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684fe574_0_7"/>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68" name="Google Shape;268;g6d684fe574_0_7"/>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b="1"/>
              <a:t>Conclusiones</a:t>
            </a:r>
            <a:endParaRPr sz="2400" b="1"/>
          </a:p>
          <a:p>
            <a:pPr marL="342900" lvl="0" indent="-292100" algn="l" rtl="0">
              <a:spcBef>
                <a:spcPts val="1400"/>
              </a:spcBef>
              <a:spcAft>
                <a:spcPts val="0"/>
              </a:spcAft>
              <a:buSzPts val="2400"/>
              <a:buChar char="▪"/>
            </a:pPr>
            <a:r>
              <a:rPr lang="es-ES" sz="2400">
                <a:solidFill>
                  <a:schemeClr val="dk1"/>
                </a:solidFill>
              </a:rPr>
              <a:t>Bibliografía</a:t>
            </a:r>
            <a:endParaRPr sz="2400" b="1"/>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69" name="Google Shape;269;g6d684fe574_0_7"/>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d5ee8a465_0_32"/>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Conclusiones</a:t>
            </a:r>
            <a:endParaRPr/>
          </a:p>
        </p:txBody>
      </p:sp>
      <p:sp>
        <p:nvSpPr>
          <p:cNvPr id="276" name="Google Shape;276;g6d5ee8a465_0_32"/>
          <p:cNvSpPr txBox="1">
            <a:spLocks noGrp="1"/>
          </p:cNvSpPr>
          <p:nvPr>
            <p:ph type="body" idx="1"/>
          </p:nvPr>
        </p:nvSpPr>
        <p:spPr>
          <a:xfrm>
            <a:off x="381000" y="1853200"/>
            <a:ext cx="8229600" cy="45366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s-ES" sz="2400"/>
              <a:t>Hemos podido identificar el cluster crítico para analizarlo y sacar la siguiente información:</a:t>
            </a:r>
            <a:br>
              <a:rPr lang="es-ES" sz="2400"/>
            </a:br>
            <a:endParaRPr sz="2400"/>
          </a:p>
          <a:p>
            <a:pPr marL="1371600" lvl="1" indent="-381000" algn="l" rtl="0">
              <a:spcBef>
                <a:spcPts val="0"/>
              </a:spcBef>
              <a:spcAft>
                <a:spcPts val="0"/>
              </a:spcAft>
              <a:buSzPts val="2400"/>
              <a:buChar char="◆"/>
            </a:pPr>
            <a:r>
              <a:rPr lang="es-ES" sz="2400"/>
              <a:t>Los hoteles británicos con diferencia son los que más puntuaciones bajas reciben por parte de los clientes.</a:t>
            </a:r>
            <a:br>
              <a:rPr lang="es-ES" sz="2400"/>
            </a:br>
            <a:endParaRPr sz="2400"/>
          </a:p>
          <a:p>
            <a:pPr marL="1371600" lvl="1" indent="-381000" algn="l" rtl="0">
              <a:spcBef>
                <a:spcPts val="0"/>
              </a:spcBef>
              <a:spcAft>
                <a:spcPts val="0"/>
              </a:spcAft>
              <a:buSzPts val="2400"/>
              <a:buChar char="◆"/>
            </a:pPr>
            <a:r>
              <a:rPr lang="es-ES" sz="2400"/>
              <a:t>Analizamos la procedencia de los clientes que daban peores puntuaciones pero al haber tantas nacionalidades no llegamos a ningún resultado que fuera representativo.</a:t>
            </a:r>
            <a:br>
              <a:rPr lang="es-ES" sz="2400"/>
            </a:br>
            <a:endParaRPr sz="2400"/>
          </a:p>
        </p:txBody>
      </p:sp>
      <p:sp>
        <p:nvSpPr>
          <p:cNvPr id="277" name="Google Shape;277;g6d5ee8a465_0_32"/>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7c56dc17b9_0_12"/>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283" name="Google Shape;283;g7c56dc17b9_0_12"/>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a:t>Análisis en R</a:t>
            </a:r>
            <a:endParaRPr/>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292100" algn="l" rtl="0">
              <a:spcBef>
                <a:spcPts val="1400"/>
              </a:spcBef>
              <a:spcAft>
                <a:spcPts val="0"/>
              </a:spcAft>
              <a:buSzPts val="2400"/>
              <a:buChar char="▪"/>
            </a:pPr>
            <a:r>
              <a:rPr lang="es-ES" sz="2400" b="1">
                <a:solidFill>
                  <a:schemeClr val="dk1"/>
                </a:solidFill>
              </a:rPr>
              <a:t>Bibliografía</a:t>
            </a:r>
            <a:endParaRPr sz="2400" b="1"/>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284" name="Google Shape;284;g7c56dc17b9_0_12"/>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7c56dc17b9_0_18"/>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Bibliografía</a:t>
            </a:r>
            <a:endParaRPr/>
          </a:p>
        </p:txBody>
      </p:sp>
      <p:sp>
        <p:nvSpPr>
          <p:cNvPr id="291" name="Google Shape;291;g7c56dc17b9_0_18"/>
          <p:cNvSpPr txBox="1">
            <a:spLocks noGrp="1"/>
          </p:cNvSpPr>
          <p:nvPr>
            <p:ph type="body" idx="1"/>
          </p:nvPr>
        </p:nvSpPr>
        <p:spPr>
          <a:xfrm>
            <a:off x="457200" y="1700811"/>
            <a:ext cx="8229600" cy="4536600"/>
          </a:xfrm>
          <a:prstGeom prst="rect">
            <a:avLst/>
          </a:prstGeom>
        </p:spPr>
        <p:txBody>
          <a:bodyPr spcFirstLastPara="1" wrap="square" lIns="91425" tIns="45700" rIns="91425" bIns="45700" anchor="t" anchorCtr="0">
            <a:noAutofit/>
          </a:bodyPr>
          <a:lstStyle/>
          <a:p>
            <a:pPr marL="457200" lvl="0" indent="-431800" algn="l" rtl="0">
              <a:spcBef>
                <a:spcPts val="800"/>
              </a:spcBef>
              <a:spcAft>
                <a:spcPts val="0"/>
              </a:spcAft>
              <a:buSzPts val="3200"/>
              <a:buChar char="•"/>
            </a:pPr>
            <a:r>
              <a:rPr lang="es-ES"/>
              <a:t>Dataset y Script R</a:t>
            </a:r>
            <a:endParaRPr/>
          </a:p>
          <a:p>
            <a:pPr marL="914400" lvl="1" indent="-381000" algn="l" rtl="0">
              <a:spcBef>
                <a:spcPts val="0"/>
              </a:spcBef>
              <a:spcAft>
                <a:spcPts val="0"/>
              </a:spcAft>
              <a:buSzPts val="2400"/>
              <a:buChar char="–"/>
            </a:pPr>
            <a:r>
              <a:rPr lang="es-ES" sz="2400" u="sng">
                <a:solidFill>
                  <a:schemeClr val="hlink"/>
                </a:solidFill>
                <a:hlinkClick r:id="rId3"/>
              </a:rPr>
              <a:t>https://www.kaggle.com/jiashenliu/515k-hotel-reviews-data-in-europe/data</a:t>
            </a:r>
            <a:endParaRPr sz="2400"/>
          </a:p>
          <a:p>
            <a:pPr marL="457200" lvl="0" indent="-431800" algn="l" rtl="0">
              <a:spcBef>
                <a:spcPts val="0"/>
              </a:spcBef>
              <a:spcAft>
                <a:spcPts val="0"/>
              </a:spcAft>
              <a:buSzPts val="3200"/>
              <a:buChar char="•"/>
            </a:pPr>
            <a:r>
              <a:rPr lang="es-ES"/>
              <a:t>Silhouette</a:t>
            </a:r>
            <a:endParaRPr/>
          </a:p>
          <a:p>
            <a:pPr marL="914400" lvl="1" indent="-381000" algn="l" rtl="0">
              <a:spcBef>
                <a:spcPts val="0"/>
              </a:spcBef>
              <a:spcAft>
                <a:spcPts val="0"/>
              </a:spcAft>
              <a:buSzPts val="2400"/>
              <a:buChar char="–"/>
            </a:pPr>
            <a:r>
              <a:rPr lang="es-ES" sz="2400" u="sng">
                <a:solidFill>
                  <a:schemeClr val="hlink"/>
                </a:solidFill>
                <a:hlinkClick r:id="rId4"/>
              </a:rPr>
              <a:t>https://scikit-learn.org/stable/auto_examples/cluster/plot_kmeans_silhouette_analysis.html</a:t>
            </a:r>
            <a:endParaRPr sz="2400"/>
          </a:p>
          <a:p>
            <a:pPr marL="457200" lvl="0" indent="-431800" algn="l" rtl="0">
              <a:spcBef>
                <a:spcPts val="0"/>
              </a:spcBef>
              <a:spcAft>
                <a:spcPts val="0"/>
              </a:spcAft>
              <a:buSzPts val="3200"/>
              <a:buChar char="•"/>
            </a:pPr>
            <a:r>
              <a:rPr lang="es-ES"/>
              <a:t>Script K-means</a:t>
            </a:r>
            <a:endParaRPr/>
          </a:p>
          <a:p>
            <a:pPr marL="914400" lvl="1" indent="-406400" algn="l" rtl="0">
              <a:spcBef>
                <a:spcPts val="0"/>
              </a:spcBef>
              <a:spcAft>
                <a:spcPts val="0"/>
              </a:spcAft>
              <a:buSzPts val="2800"/>
              <a:buChar char="–"/>
            </a:pPr>
            <a:r>
              <a:rPr lang="es-ES"/>
              <a:t>Ejemplos de Knime</a:t>
            </a:r>
            <a:endParaRPr/>
          </a:p>
        </p:txBody>
      </p:sp>
      <p:sp>
        <p:nvSpPr>
          <p:cNvPr id="292" name="Google Shape;292;g7c56dc17b9_0_18"/>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6d81000a75_3_0"/>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Gracias por su atención</a:t>
            </a:r>
            <a:endParaRPr/>
          </a:p>
        </p:txBody>
      </p:sp>
      <p:sp>
        <p:nvSpPr>
          <p:cNvPr id="299" name="Google Shape;299;g6d81000a75_3_0"/>
          <p:cNvSpPr txBox="1">
            <a:spLocks noGrp="1"/>
          </p:cNvSpPr>
          <p:nvPr>
            <p:ph type="body" idx="1"/>
          </p:nvPr>
        </p:nvSpPr>
        <p:spPr>
          <a:xfrm>
            <a:off x="457200" y="1700811"/>
            <a:ext cx="8229600" cy="45366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r>
              <a:rPr lang="es-ES"/>
              <a:t>¿Dudas?</a:t>
            </a:r>
            <a:endParaRPr/>
          </a:p>
        </p:txBody>
      </p:sp>
      <p:sp>
        <p:nvSpPr>
          <p:cNvPr id="300" name="Google Shape;300;g6d81000a75_3_0"/>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24</a:t>
            </a:fld>
            <a:endParaRPr/>
          </a:p>
        </p:txBody>
      </p:sp>
      <p:pic>
        <p:nvPicPr>
          <p:cNvPr id="301" name="Google Shape;301;g6d81000a75_3_0"/>
          <p:cNvPicPr preferRelativeResize="0"/>
          <p:nvPr/>
        </p:nvPicPr>
        <p:blipFill rotWithShape="1">
          <a:blip r:embed="rId3">
            <a:alphaModFix/>
          </a:blip>
          <a:srcRect/>
          <a:stretch/>
        </p:blipFill>
        <p:spPr>
          <a:xfrm>
            <a:off x="2700800" y="1778800"/>
            <a:ext cx="4380600" cy="438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457200" y="274640"/>
            <a:ext cx="8229600" cy="8501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sz="4000"/>
              <a:t>Introducción</a:t>
            </a:r>
            <a:endParaRPr sz="4000"/>
          </a:p>
        </p:txBody>
      </p:sp>
      <p:sp>
        <p:nvSpPr>
          <p:cNvPr id="110" name="Google Shape;110;p3"/>
          <p:cNvSpPr txBox="1">
            <a:spLocks noGrp="1"/>
          </p:cNvSpPr>
          <p:nvPr>
            <p:ph type="body" idx="1"/>
          </p:nvPr>
        </p:nvSpPr>
        <p:spPr>
          <a:xfrm>
            <a:off x="541775" y="1160725"/>
            <a:ext cx="8229600" cy="4994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Conjunto de datos: </a:t>
            </a:r>
            <a:br>
              <a:rPr lang="es-ES" sz="2400" b="1" dirty="0">
                <a:solidFill>
                  <a:schemeClr val="dk1"/>
                </a:solidFill>
              </a:rPr>
            </a:br>
            <a:endParaRPr sz="2400" b="1" dirty="0">
              <a:solidFill>
                <a:schemeClr val="dk1"/>
              </a:solidFill>
            </a:endParaRPr>
          </a:p>
          <a:p>
            <a:pPr marL="742950" lvl="1" indent="-260350" rtl="0">
              <a:lnSpc>
                <a:spcPct val="115000"/>
              </a:lnSpc>
              <a:spcBef>
                <a:spcPts val="0"/>
              </a:spcBef>
              <a:spcAft>
                <a:spcPts val="0"/>
              </a:spcAft>
              <a:buClr>
                <a:schemeClr val="dk1"/>
              </a:buClr>
              <a:buSzPts val="2400"/>
              <a:buChar char="◆"/>
            </a:pPr>
            <a:r>
              <a:rPr lang="es-ES" sz="2400" dirty="0">
                <a:solidFill>
                  <a:schemeClr val="dk1"/>
                </a:solidFill>
              </a:rPr>
              <a:t>Contiene 515.000 filas con datos de reseñas de diferentes hoteles (~1.500) de lujo en Europa.</a:t>
            </a:r>
            <a:br>
              <a:rPr lang="es-ES" sz="2400" dirty="0">
                <a:solidFill>
                  <a:schemeClr val="dk1"/>
                </a:solidFill>
              </a:rPr>
            </a:br>
            <a:endParaRPr sz="2400" b="1" dirty="0">
              <a:solidFill>
                <a:schemeClr val="dk1"/>
              </a:solidFill>
            </a:endParaRPr>
          </a:p>
          <a:p>
            <a:pPr marL="742950" lvl="1" indent="-260350" rtl="0">
              <a:lnSpc>
                <a:spcPct val="115000"/>
              </a:lnSpc>
              <a:spcBef>
                <a:spcPts val="0"/>
              </a:spcBef>
              <a:spcAft>
                <a:spcPts val="0"/>
              </a:spcAft>
              <a:buClr>
                <a:schemeClr val="dk1"/>
              </a:buClr>
              <a:buSzPts val="2400"/>
              <a:buChar char="◆"/>
            </a:pPr>
            <a:r>
              <a:rPr lang="es-ES" sz="2400" dirty="0">
                <a:solidFill>
                  <a:schemeClr val="dk1"/>
                </a:solidFill>
              </a:rPr>
              <a:t>Extraído de </a:t>
            </a:r>
            <a:r>
              <a:rPr lang="es-ES" sz="2400" dirty="0" err="1">
                <a:solidFill>
                  <a:schemeClr val="dk1"/>
                </a:solidFill>
              </a:rPr>
              <a:t>Kaggle</a:t>
            </a:r>
            <a:r>
              <a:rPr lang="es-ES" sz="2400" dirty="0">
                <a:solidFill>
                  <a:schemeClr val="dk1"/>
                </a:solidFill>
              </a:rPr>
              <a:t>. Los datos son propiedad original de </a:t>
            </a:r>
            <a:r>
              <a:rPr lang="es-ES" sz="2400" dirty="0" err="1">
                <a:solidFill>
                  <a:schemeClr val="dk1"/>
                </a:solidFill>
              </a:rPr>
              <a:t>Booking.com</a:t>
            </a:r>
            <a:br>
              <a:rPr lang="es-ES" sz="2400" dirty="0">
                <a:solidFill>
                  <a:schemeClr val="dk1"/>
                </a:solidFill>
              </a:rPr>
            </a:br>
            <a:endParaRPr sz="2400" dirty="0">
              <a:solidFill>
                <a:schemeClr val="dk1"/>
              </a:solidFill>
            </a:endParaRPr>
          </a:p>
          <a:p>
            <a:pPr marL="742950" lvl="1" indent="-260350" rtl="0">
              <a:lnSpc>
                <a:spcPct val="115000"/>
              </a:lnSpc>
              <a:spcBef>
                <a:spcPts val="0"/>
              </a:spcBef>
              <a:spcAft>
                <a:spcPts val="0"/>
              </a:spcAft>
              <a:buClr>
                <a:schemeClr val="dk1"/>
              </a:buClr>
              <a:buSzPts val="2400"/>
              <a:buChar char="◆"/>
            </a:pPr>
            <a:r>
              <a:rPr lang="es-ES" sz="2400" dirty="0">
                <a:solidFill>
                  <a:schemeClr val="dk1"/>
                </a:solidFill>
              </a:rPr>
              <a:t>Archivo </a:t>
            </a:r>
            <a:r>
              <a:rPr lang="es-ES" sz="2400" dirty="0" err="1">
                <a:solidFill>
                  <a:schemeClr val="dk1"/>
                </a:solidFill>
              </a:rPr>
              <a:t>csv</a:t>
            </a:r>
            <a:r>
              <a:rPr lang="es-ES" sz="2400" dirty="0">
                <a:solidFill>
                  <a:schemeClr val="dk1"/>
                </a:solidFill>
              </a:rPr>
              <a:t> con 17 campos (nombre del hotel, puntuación media del hotel, puntuación que da el cliente…)</a:t>
            </a:r>
            <a:endParaRPr sz="2400" dirty="0">
              <a:solidFill>
                <a:schemeClr val="dk1"/>
              </a:solidFill>
            </a:endParaRPr>
          </a:p>
          <a:p>
            <a:pPr marL="742950" lvl="0" indent="0" algn="just" rtl="0">
              <a:lnSpc>
                <a:spcPct val="115000"/>
              </a:lnSpc>
              <a:spcBef>
                <a:spcPts val="0"/>
              </a:spcBef>
              <a:spcAft>
                <a:spcPts val="0"/>
              </a:spcAft>
              <a:buNone/>
            </a:pPr>
            <a:br>
              <a:rPr lang="es-ES" sz="2400" dirty="0">
                <a:solidFill>
                  <a:schemeClr val="dk1"/>
                </a:solidFill>
              </a:rPr>
            </a:br>
            <a:r>
              <a:rPr lang="es-ES" sz="2400" b="1" dirty="0">
                <a:solidFill>
                  <a:schemeClr val="dk1"/>
                </a:solidFill>
              </a:rPr>
              <a:t> </a:t>
            </a:r>
            <a:endParaRPr sz="2400" dirty="0">
              <a:solidFill>
                <a:schemeClr val="dk1"/>
              </a:solidFill>
            </a:endParaRPr>
          </a:p>
          <a:p>
            <a:pPr marL="342900" lvl="0" indent="0" algn="l" rtl="0">
              <a:spcBef>
                <a:spcPts val="0"/>
              </a:spcBef>
              <a:spcAft>
                <a:spcPts val="0"/>
              </a:spcAft>
              <a:buNone/>
            </a:pPr>
            <a:endParaRPr sz="1800" dirty="0"/>
          </a:p>
        </p:txBody>
      </p:sp>
      <p:sp>
        <p:nvSpPr>
          <p:cNvPr id="111" name="Google Shape;111;p3"/>
          <p:cNvSpPr txBox="1">
            <a:spLocks noGrp="1"/>
          </p:cNvSpPr>
          <p:nvPr>
            <p:ph type="sldNum" idx="12"/>
          </p:nvPr>
        </p:nvSpPr>
        <p:spPr>
          <a:xfrm>
            <a:off x="3824288" y="6345238"/>
            <a:ext cx="2133600" cy="365125"/>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6d5ee8a465_0_6"/>
          <p:cNvSpPr txBox="1">
            <a:spLocks noGrp="1"/>
          </p:cNvSpPr>
          <p:nvPr>
            <p:ph type="title"/>
          </p:nvPr>
        </p:nvSpPr>
        <p:spPr>
          <a:xfrm>
            <a:off x="457200" y="274640"/>
            <a:ext cx="8229600" cy="8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s-ES"/>
              <a:t>Índice</a:t>
            </a:r>
            <a:endParaRPr/>
          </a:p>
        </p:txBody>
      </p:sp>
      <p:sp>
        <p:nvSpPr>
          <p:cNvPr id="117" name="Google Shape;117;g6d5ee8a465_0_6"/>
          <p:cNvSpPr txBox="1">
            <a:spLocks noGrp="1"/>
          </p:cNvSpPr>
          <p:nvPr>
            <p:ph type="body" idx="1"/>
          </p:nvPr>
        </p:nvSpPr>
        <p:spPr>
          <a:xfrm>
            <a:off x="457200" y="1700811"/>
            <a:ext cx="8229600" cy="453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Noto Sans Symbols"/>
              <a:buChar char="▪"/>
            </a:pPr>
            <a:r>
              <a:rPr lang="es-ES" sz="2400"/>
              <a:t>Introducción</a:t>
            </a:r>
            <a:endParaRPr sz="2400"/>
          </a:p>
          <a:p>
            <a:pPr marL="342900" lvl="0" indent="-342900" algn="l" rtl="0">
              <a:spcBef>
                <a:spcPts val="1400"/>
              </a:spcBef>
              <a:spcAft>
                <a:spcPts val="0"/>
              </a:spcAft>
              <a:buClr>
                <a:srgbClr val="000000"/>
              </a:buClr>
              <a:buSzPts val="2400"/>
              <a:buFont typeface="Noto Sans Symbols"/>
              <a:buChar char="▪"/>
            </a:pPr>
            <a:r>
              <a:rPr lang="es-ES" sz="2400" b="1"/>
              <a:t>Análisis en R</a:t>
            </a:r>
            <a:endParaRPr b="1"/>
          </a:p>
          <a:p>
            <a:pPr marL="342900" lvl="0" indent="-342900" algn="l" rtl="0">
              <a:spcBef>
                <a:spcPts val="1400"/>
              </a:spcBef>
              <a:spcAft>
                <a:spcPts val="0"/>
              </a:spcAft>
              <a:buClr>
                <a:srgbClr val="000000"/>
              </a:buClr>
              <a:buSzPts val="2400"/>
              <a:buFont typeface="Noto Sans Symbols"/>
              <a:buChar char="▪"/>
            </a:pPr>
            <a:r>
              <a:rPr lang="es-ES" sz="2400"/>
              <a:t>Clustering</a:t>
            </a:r>
            <a:endParaRPr sz="2400"/>
          </a:p>
          <a:p>
            <a:pPr marL="342900" lvl="0" indent="-292100" algn="l" rtl="0">
              <a:spcBef>
                <a:spcPts val="1400"/>
              </a:spcBef>
              <a:spcAft>
                <a:spcPts val="0"/>
              </a:spcAft>
              <a:buClr>
                <a:schemeClr val="dk1"/>
              </a:buClr>
              <a:buSzPts val="2400"/>
              <a:buChar char="▪"/>
            </a:pPr>
            <a:r>
              <a:rPr lang="es-ES" sz="2400">
                <a:solidFill>
                  <a:schemeClr val="dk1"/>
                </a:solidFill>
              </a:rPr>
              <a:t>Tablas de contingencia</a:t>
            </a:r>
            <a:endParaRPr sz="2400"/>
          </a:p>
          <a:p>
            <a:pPr marL="342900" lvl="0" indent="-342900" algn="l" rtl="0">
              <a:spcBef>
                <a:spcPts val="1400"/>
              </a:spcBef>
              <a:spcAft>
                <a:spcPts val="0"/>
              </a:spcAft>
              <a:buClr>
                <a:srgbClr val="000000"/>
              </a:buClr>
              <a:buSzPts val="2400"/>
              <a:buFont typeface="Noto Sans Symbols"/>
              <a:buChar char="▪"/>
            </a:pPr>
            <a:r>
              <a:rPr lang="es-ES" sz="2400"/>
              <a:t>Conclusiones</a:t>
            </a:r>
            <a:endParaRPr sz="2400"/>
          </a:p>
          <a:p>
            <a:pPr marL="342900" lvl="0" indent="-342900" algn="l" rtl="0">
              <a:spcBef>
                <a:spcPts val="1400"/>
              </a:spcBef>
              <a:spcAft>
                <a:spcPts val="0"/>
              </a:spcAft>
              <a:buSzPts val="2400"/>
              <a:buChar char="▪"/>
            </a:pPr>
            <a:r>
              <a:rPr lang="es-ES" sz="2400"/>
              <a:t>Bibliografía</a:t>
            </a:r>
            <a:endParaRPr sz="2400"/>
          </a:p>
          <a:p>
            <a:pPr marL="0" lvl="0" indent="0" algn="l" rtl="0">
              <a:spcBef>
                <a:spcPts val="1400"/>
              </a:spcBef>
              <a:spcAft>
                <a:spcPts val="0"/>
              </a:spcAft>
              <a:buClr>
                <a:srgbClr val="000000"/>
              </a:buClr>
              <a:buSzPts val="2400"/>
              <a:buNone/>
            </a:pPr>
            <a:endParaRPr sz="2400"/>
          </a:p>
          <a:p>
            <a:pPr marL="342900" lvl="0" indent="-190500" algn="l" rtl="0">
              <a:spcBef>
                <a:spcPts val="1400"/>
              </a:spcBef>
              <a:spcAft>
                <a:spcPts val="0"/>
              </a:spcAft>
              <a:buClr>
                <a:srgbClr val="000000"/>
              </a:buClr>
              <a:buSzPts val="2400"/>
              <a:buFont typeface="Noto Sans Symbols"/>
              <a:buNone/>
            </a:pPr>
            <a:endParaRPr sz="2400"/>
          </a:p>
          <a:p>
            <a:pPr marL="342900" lvl="0" indent="-139700" algn="l" rtl="0">
              <a:spcBef>
                <a:spcPts val="1400"/>
              </a:spcBef>
              <a:spcAft>
                <a:spcPts val="0"/>
              </a:spcAft>
              <a:buClr>
                <a:srgbClr val="000000"/>
              </a:buClr>
              <a:buSzPts val="3200"/>
              <a:buNone/>
            </a:pPr>
            <a:endParaRPr/>
          </a:p>
        </p:txBody>
      </p:sp>
      <p:sp>
        <p:nvSpPr>
          <p:cNvPr id="118" name="Google Shape;118;g6d5ee8a465_0_6"/>
          <p:cNvSpPr txBox="1">
            <a:spLocks noGrp="1"/>
          </p:cNvSpPr>
          <p:nvPr>
            <p:ph type="sldNum" idx="12"/>
          </p:nvPr>
        </p:nvSpPr>
        <p:spPr>
          <a:xfrm>
            <a:off x="3824288" y="6345238"/>
            <a:ext cx="2133600" cy="365100"/>
          </a:xfrm>
          <a:prstGeom prst="rect">
            <a:avLst/>
          </a:prstGeom>
          <a:noFill/>
          <a:ln>
            <a:noFill/>
          </a:ln>
        </p:spPr>
        <p:txBody>
          <a:bodyPr spcFirstLastPara="1" wrap="square" lIns="91425" tIns="45700" rIns="91425" bIns="45700" anchor="ctr" anchorCtr="1">
            <a:noAutofit/>
          </a:bodyPr>
          <a:lstStyle/>
          <a:p>
            <a:pPr marL="0" lvl="0" indent="0" algn="ctr" rtl="0">
              <a:lnSpc>
                <a:spcPct val="100000"/>
              </a:lnSpc>
              <a:spcBef>
                <a:spcPts val="0"/>
              </a:spcBef>
              <a:spcAft>
                <a:spcPts val="0"/>
              </a:spcAft>
              <a:buClr>
                <a:srgbClr val="898989"/>
              </a:buClr>
              <a:buSzPts val="1200"/>
              <a:buFont typeface="Arial Narrow"/>
              <a:buNone/>
            </a:pPr>
            <a:fld id="{00000000-1234-1234-1234-123412341234}" type="slidenum">
              <a:rPr lang="es-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6d5ee8a465_0_12"/>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25" name="Google Shape;125;g6d5ee8a465_0_12"/>
          <p:cNvSpPr txBox="1">
            <a:spLocks noGrp="1"/>
          </p:cNvSpPr>
          <p:nvPr>
            <p:ph type="body" idx="1"/>
          </p:nvPr>
        </p:nvSpPr>
        <p:spPr>
          <a:xfrm>
            <a:off x="457200" y="1853211"/>
            <a:ext cx="8229600" cy="4536600"/>
          </a:xfrm>
          <a:prstGeom prst="rect">
            <a:avLst/>
          </a:prstGeom>
        </p:spPr>
        <p:txBody>
          <a:bodyPr spcFirstLastPara="1" wrap="square" lIns="91425" tIns="45700" rIns="91425" bIns="45700" anchor="t" anchorCtr="0">
            <a:noAutofit/>
          </a:bodyPr>
          <a:lstStyle/>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Entorno de desarrollo: </a:t>
            </a:r>
            <a:r>
              <a:rPr lang="es-ES" sz="2400" dirty="0" err="1">
                <a:solidFill>
                  <a:schemeClr val="dk1"/>
                </a:solidFill>
              </a:rPr>
              <a:t>RStudio</a:t>
            </a:r>
            <a:br>
              <a:rPr lang="es-ES" sz="2400" dirty="0">
                <a:solidFill>
                  <a:schemeClr val="dk1"/>
                </a:solidFill>
              </a:rPr>
            </a:b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Lenguaje utilizado:</a:t>
            </a:r>
            <a:r>
              <a:rPr lang="es-ES" sz="2400" dirty="0">
                <a:solidFill>
                  <a:schemeClr val="dk1"/>
                </a:solidFill>
              </a:rPr>
              <a:t> R</a:t>
            </a:r>
            <a:br>
              <a:rPr lang="es-ES" sz="2400" dirty="0">
                <a:solidFill>
                  <a:schemeClr val="dk1"/>
                </a:solidFill>
              </a:rPr>
            </a:br>
            <a:endParaRPr sz="2400"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Tres scripts diferentes utilizados</a:t>
            </a:r>
            <a:br>
              <a:rPr lang="es-ES" sz="2400" b="1" dirty="0">
                <a:solidFill>
                  <a:schemeClr val="dk1"/>
                </a:solidFill>
              </a:rPr>
            </a:br>
            <a:endParaRPr sz="2400" b="1" dirty="0">
              <a:solidFill>
                <a:schemeClr val="dk1"/>
              </a:solidFill>
            </a:endParaRPr>
          </a:p>
          <a:p>
            <a:pPr marL="342900" lvl="0" indent="-292100" rtl="0">
              <a:lnSpc>
                <a:spcPct val="115000"/>
              </a:lnSpc>
              <a:spcBef>
                <a:spcPts val="0"/>
              </a:spcBef>
              <a:spcAft>
                <a:spcPts val="0"/>
              </a:spcAft>
              <a:buClr>
                <a:schemeClr val="dk1"/>
              </a:buClr>
              <a:buSzPts val="2400"/>
              <a:buChar char="➔"/>
            </a:pPr>
            <a:r>
              <a:rPr lang="es-ES" sz="2400" b="1" dirty="0">
                <a:solidFill>
                  <a:schemeClr val="dk1"/>
                </a:solidFill>
              </a:rPr>
              <a:t> Se han realizado modificaciones del código original.</a:t>
            </a:r>
            <a:br>
              <a:rPr lang="es-ES" sz="2400" dirty="0">
                <a:solidFill>
                  <a:schemeClr val="dk1"/>
                </a:solidFill>
              </a:rPr>
            </a:br>
            <a:endParaRPr sz="2400" b="1" dirty="0">
              <a:solidFill>
                <a:schemeClr val="dk1"/>
              </a:solidFill>
            </a:endParaRPr>
          </a:p>
          <a:p>
            <a:pPr marL="0" lvl="0" indent="0" algn="just" rtl="0">
              <a:lnSpc>
                <a:spcPct val="115000"/>
              </a:lnSpc>
              <a:spcBef>
                <a:spcPts val="0"/>
              </a:spcBef>
              <a:spcAft>
                <a:spcPts val="0"/>
              </a:spcAft>
              <a:buNone/>
            </a:pPr>
            <a:endParaRPr dirty="0"/>
          </a:p>
        </p:txBody>
      </p:sp>
      <p:sp>
        <p:nvSpPr>
          <p:cNvPr id="126" name="Google Shape;126;g6d5ee8a465_0_12"/>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6d789e6819_0_0"/>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Clr>
                <a:srgbClr val="898989"/>
              </a:buClr>
              <a:buSzPts val="1200"/>
              <a:buFont typeface="Arial Narrow"/>
              <a:buNone/>
            </a:pPr>
            <a:fld id="{00000000-1234-1234-1234-123412341234}" type="slidenum">
              <a:rPr lang="es-ES"/>
              <a:t>6</a:t>
            </a:fld>
            <a:endParaRPr/>
          </a:p>
        </p:txBody>
      </p:sp>
      <p:sp>
        <p:nvSpPr>
          <p:cNvPr id="133" name="Google Shape;133;g6d789e6819_0_0"/>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pic>
        <p:nvPicPr>
          <p:cNvPr id="134" name="Google Shape;134;g6d789e6819_0_0"/>
          <p:cNvPicPr preferRelativeResize="0"/>
          <p:nvPr/>
        </p:nvPicPr>
        <p:blipFill>
          <a:blip r:embed="rId3">
            <a:alphaModFix/>
          </a:blip>
          <a:stretch>
            <a:fillRect/>
          </a:stretch>
        </p:blipFill>
        <p:spPr>
          <a:xfrm>
            <a:off x="457200" y="1683875"/>
            <a:ext cx="4031249" cy="2508475"/>
          </a:xfrm>
          <a:prstGeom prst="rect">
            <a:avLst/>
          </a:prstGeom>
          <a:noFill/>
          <a:ln>
            <a:noFill/>
          </a:ln>
        </p:spPr>
      </p:pic>
      <p:pic>
        <p:nvPicPr>
          <p:cNvPr id="135" name="Google Shape;135;g6d789e6819_0_0"/>
          <p:cNvPicPr preferRelativeResize="0"/>
          <p:nvPr/>
        </p:nvPicPr>
        <p:blipFill>
          <a:blip r:embed="rId4">
            <a:alphaModFix/>
          </a:blip>
          <a:stretch>
            <a:fillRect/>
          </a:stretch>
        </p:blipFill>
        <p:spPr>
          <a:xfrm>
            <a:off x="4728613" y="1614625"/>
            <a:ext cx="4155562" cy="2577725"/>
          </a:xfrm>
          <a:prstGeom prst="rect">
            <a:avLst/>
          </a:prstGeom>
          <a:noFill/>
          <a:ln>
            <a:noFill/>
          </a:ln>
        </p:spPr>
      </p:pic>
      <p:sp>
        <p:nvSpPr>
          <p:cNvPr id="136" name="Google Shape;136;g6d789e6819_0_0"/>
          <p:cNvSpPr txBox="1"/>
          <p:nvPr/>
        </p:nvSpPr>
        <p:spPr>
          <a:xfrm>
            <a:off x="573000" y="4613000"/>
            <a:ext cx="7645800" cy="1311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Localización de hoteles.</a:t>
            </a:r>
            <a:endParaRPr sz="1800">
              <a:latin typeface="Arial Narrow"/>
              <a:ea typeface="Arial Narrow"/>
              <a:cs typeface="Arial Narrow"/>
              <a:sym typeface="Arial Narrow"/>
            </a:endParaRPr>
          </a:p>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Ciudades más visitadas en el ranking anual(Barcelona,París,Londres...)</a:t>
            </a:r>
            <a:endParaRPr sz="1800">
              <a:latin typeface="Arial Narrow"/>
              <a:ea typeface="Arial Narrow"/>
              <a:cs typeface="Arial Narrow"/>
              <a:sym typeface="Arial Narrow"/>
            </a:endParaRPr>
          </a:p>
          <a:p>
            <a:pPr marL="457200" lvl="0" indent="-342900" algn="l" rtl="0">
              <a:spcBef>
                <a:spcPts val="0"/>
              </a:spcBef>
              <a:spcAft>
                <a:spcPts val="0"/>
              </a:spcAft>
              <a:buClr>
                <a:schemeClr val="dk1"/>
              </a:buClr>
              <a:buSzPts val="1800"/>
              <a:buFont typeface="Arial Narrow"/>
              <a:buChar char="➔"/>
            </a:pPr>
            <a:r>
              <a:rPr lang="es-ES" sz="1800">
                <a:solidFill>
                  <a:schemeClr val="dk1"/>
                </a:solidFill>
                <a:latin typeface="Arial Narrow"/>
                <a:ea typeface="Arial Narrow"/>
                <a:cs typeface="Arial Narrow"/>
                <a:sym typeface="Arial Narrow"/>
              </a:rPr>
              <a:t>Se construye a partir de los campos: latitud,longitud y dirección del hotel.</a:t>
            </a:r>
            <a:endParaRPr sz="1800">
              <a:solidFill>
                <a:schemeClr val="dk1"/>
              </a:solidFill>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6d789e6819_0_12"/>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7</a:t>
            </a:fld>
            <a:endParaRPr/>
          </a:p>
        </p:txBody>
      </p:sp>
      <p:sp>
        <p:nvSpPr>
          <p:cNvPr id="143" name="Google Shape;143;g6d789e6819_0_12"/>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44" name="Google Shape;144;g6d789e6819_0_12"/>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Modificación del código para añadir tres nuevas columnas: ciudad, país y turista [Si-No]. </a:t>
            </a:r>
            <a:br>
              <a:rPr lang="es-ES" sz="1800">
                <a:latin typeface="Arial Narrow"/>
                <a:ea typeface="Arial Narrow"/>
                <a:cs typeface="Arial Narrow"/>
                <a:sym typeface="Arial Narrow"/>
              </a:rPr>
            </a:br>
            <a:endParaRPr sz="1800">
              <a:latin typeface="Arial Narrow"/>
              <a:ea typeface="Arial Narrow"/>
              <a:cs typeface="Arial Narrow"/>
              <a:sym typeface="Arial Narrow"/>
            </a:endParaRPr>
          </a:p>
          <a:p>
            <a:pPr marL="457200" lvl="0" indent="-342900" algn="l" rtl="0">
              <a:spcBef>
                <a:spcPts val="0"/>
              </a:spcBef>
              <a:spcAft>
                <a:spcPts val="0"/>
              </a:spcAft>
              <a:buSzPts val="1800"/>
              <a:buFont typeface="Arial Narrow"/>
              <a:buChar char="➔"/>
            </a:pPr>
            <a:r>
              <a:rPr lang="es-ES" sz="1800">
                <a:latin typeface="Arial Narrow"/>
                <a:ea typeface="Arial Narrow"/>
                <a:cs typeface="Arial Narrow"/>
                <a:sym typeface="Arial Narrow"/>
              </a:rPr>
              <a:t>Calculadas a partir del campo “Dirección del hotel” y “Nacionalidad del cliente”.</a:t>
            </a: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pic>
        <p:nvPicPr>
          <p:cNvPr id="145" name="Google Shape;145;g6d789e6819_0_12"/>
          <p:cNvPicPr preferRelativeResize="0"/>
          <p:nvPr/>
        </p:nvPicPr>
        <p:blipFill>
          <a:blip r:embed="rId3">
            <a:alphaModFix/>
          </a:blip>
          <a:stretch>
            <a:fillRect/>
          </a:stretch>
        </p:blipFill>
        <p:spPr>
          <a:xfrm>
            <a:off x="241925" y="1657677"/>
            <a:ext cx="4423814" cy="2762916"/>
          </a:xfrm>
          <a:prstGeom prst="rect">
            <a:avLst/>
          </a:prstGeom>
          <a:noFill/>
          <a:ln>
            <a:noFill/>
          </a:ln>
        </p:spPr>
      </p:pic>
      <p:pic>
        <p:nvPicPr>
          <p:cNvPr id="146" name="Google Shape;146;g6d789e6819_0_12"/>
          <p:cNvPicPr preferRelativeResize="0"/>
          <p:nvPr/>
        </p:nvPicPr>
        <p:blipFill>
          <a:blip r:embed="rId4">
            <a:alphaModFix/>
          </a:blip>
          <a:stretch>
            <a:fillRect/>
          </a:stretch>
        </p:blipFill>
        <p:spPr>
          <a:xfrm>
            <a:off x="4741950" y="1694523"/>
            <a:ext cx="4325825" cy="2710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6d789e6819_0_25"/>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8</a:t>
            </a:fld>
            <a:endParaRPr/>
          </a:p>
        </p:txBody>
      </p:sp>
      <p:sp>
        <p:nvSpPr>
          <p:cNvPr id="153" name="Google Shape;153;g6d789e6819_0_25"/>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54" name="Google Shape;154;g6d789e6819_0_25"/>
          <p:cNvSpPr txBox="1"/>
          <p:nvPr/>
        </p:nvSpPr>
        <p:spPr>
          <a:xfrm>
            <a:off x="573000" y="1679238"/>
            <a:ext cx="7233900" cy="526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Narrow"/>
              <a:buChar char="➔"/>
            </a:pPr>
            <a:r>
              <a:rPr lang="es-ES" sz="2400" b="1">
                <a:latin typeface="Arial Narrow"/>
                <a:ea typeface="Arial Narrow"/>
                <a:cs typeface="Arial Narrow"/>
                <a:sym typeface="Arial Narrow"/>
              </a:rPr>
              <a:t>Ejemplos para la ciudad de Barcelona:</a:t>
            </a:r>
            <a:endParaRPr sz="2400" b="1">
              <a:latin typeface="Arial Narrow"/>
              <a:ea typeface="Arial Narrow"/>
              <a:cs typeface="Arial Narrow"/>
              <a:sym typeface="Arial Narrow"/>
            </a:endParaRPr>
          </a:p>
        </p:txBody>
      </p:sp>
      <p:pic>
        <p:nvPicPr>
          <p:cNvPr id="155" name="Google Shape;155;g6d789e6819_0_25"/>
          <p:cNvPicPr preferRelativeResize="0"/>
          <p:nvPr/>
        </p:nvPicPr>
        <p:blipFill>
          <a:blip r:embed="rId3">
            <a:alphaModFix/>
          </a:blip>
          <a:stretch>
            <a:fillRect/>
          </a:stretch>
        </p:blipFill>
        <p:spPr>
          <a:xfrm>
            <a:off x="4789975" y="2569376"/>
            <a:ext cx="3901900" cy="2457254"/>
          </a:xfrm>
          <a:prstGeom prst="rect">
            <a:avLst/>
          </a:prstGeom>
          <a:noFill/>
          <a:ln>
            <a:noFill/>
          </a:ln>
        </p:spPr>
      </p:pic>
      <p:pic>
        <p:nvPicPr>
          <p:cNvPr id="156" name="Google Shape;156;g6d789e6819_0_25"/>
          <p:cNvPicPr preferRelativeResize="0"/>
          <p:nvPr/>
        </p:nvPicPr>
        <p:blipFill>
          <a:blip r:embed="rId4">
            <a:alphaModFix/>
          </a:blip>
          <a:stretch>
            <a:fillRect/>
          </a:stretch>
        </p:blipFill>
        <p:spPr>
          <a:xfrm>
            <a:off x="670100" y="2655338"/>
            <a:ext cx="3901891" cy="2331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6d789e6819_0_47"/>
          <p:cNvSpPr txBox="1">
            <a:spLocks noGrp="1"/>
          </p:cNvSpPr>
          <p:nvPr>
            <p:ph type="sldNum" idx="12"/>
          </p:nvPr>
        </p:nvSpPr>
        <p:spPr>
          <a:xfrm>
            <a:off x="3824288" y="6345238"/>
            <a:ext cx="2133600" cy="365100"/>
          </a:xfrm>
          <a:prstGeom prst="rect">
            <a:avLst/>
          </a:prstGeom>
        </p:spPr>
        <p:txBody>
          <a:bodyPr spcFirstLastPara="1" wrap="square" lIns="91425" tIns="45700" rIns="91425" bIns="45700" anchor="ctr" anchorCtr="1">
            <a:noAutofit/>
          </a:bodyPr>
          <a:lstStyle/>
          <a:p>
            <a:pPr marL="0" lvl="0" indent="0" algn="ctr" rtl="0">
              <a:spcBef>
                <a:spcPts val="0"/>
              </a:spcBef>
              <a:spcAft>
                <a:spcPts val="0"/>
              </a:spcAft>
              <a:buNone/>
            </a:pPr>
            <a:fld id="{00000000-1234-1234-1234-123412341234}" type="slidenum">
              <a:rPr lang="es-ES"/>
              <a:t>9</a:t>
            </a:fld>
            <a:endParaRPr/>
          </a:p>
        </p:txBody>
      </p:sp>
      <p:sp>
        <p:nvSpPr>
          <p:cNvPr id="163" name="Google Shape;163;g6d789e6819_0_47"/>
          <p:cNvSpPr txBox="1">
            <a:spLocks noGrp="1"/>
          </p:cNvSpPr>
          <p:nvPr>
            <p:ph type="title"/>
          </p:nvPr>
        </p:nvSpPr>
        <p:spPr>
          <a:xfrm>
            <a:off x="457200" y="274640"/>
            <a:ext cx="8229600" cy="85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Análisis en R</a:t>
            </a:r>
            <a:endParaRPr/>
          </a:p>
        </p:txBody>
      </p:sp>
      <p:sp>
        <p:nvSpPr>
          <p:cNvPr id="164" name="Google Shape;164;g6d789e6819_0_47"/>
          <p:cNvSpPr txBox="1"/>
          <p:nvPr/>
        </p:nvSpPr>
        <p:spPr>
          <a:xfrm>
            <a:off x="573000" y="4613000"/>
            <a:ext cx="8229600" cy="1312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Arial Narrow"/>
              <a:ea typeface="Arial Narrow"/>
              <a:cs typeface="Arial Narrow"/>
              <a:sym typeface="Arial Narrow"/>
            </a:endParaRPr>
          </a:p>
          <a:p>
            <a:pPr marL="457200" lvl="0" indent="0" algn="l" rtl="0">
              <a:spcBef>
                <a:spcPts val="0"/>
              </a:spcBef>
              <a:spcAft>
                <a:spcPts val="0"/>
              </a:spcAft>
              <a:buNone/>
            </a:pPr>
            <a:endParaRPr sz="1800">
              <a:latin typeface="Arial Narrow"/>
              <a:ea typeface="Arial Narrow"/>
              <a:cs typeface="Arial Narrow"/>
              <a:sym typeface="Arial Narrow"/>
            </a:endParaRPr>
          </a:p>
        </p:txBody>
      </p:sp>
      <p:pic>
        <p:nvPicPr>
          <p:cNvPr id="165" name="Google Shape;165;g6d789e6819_0_47"/>
          <p:cNvPicPr preferRelativeResize="0"/>
          <p:nvPr/>
        </p:nvPicPr>
        <p:blipFill>
          <a:blip r:embed="rId3">
            <a:alphaModFix/>
          </a:blip>
          <a:stretch>
            <a:fillRect/>
          </a:stretch>
        </p:blipFill>
        <p:spPr>
          <a:xfrm>
            <a:off x="457200" y="1867238"/>
            <a:ext cx="3427338" cy="2102763"/>
          </a:xfrm>
          <a:prstGeom prst="rect">
            <a:avLst/>
          </a:prstGeom>
          <a:noFill/>
          <a:ln>
            <a:noFill/>
          </a:ln>
        </p:spPr>
      </p:pic>
      <p:pic>
        <p:nvPicPr>
          <p:cNvPr id="166" name="Google Shape;166;g6d789e6819_0_47"/>
          <p:cNvPicPr preferRelativeResize="0"/>
          <p:nvPr/>
        </p:nvPicPr>
        <p:blipFill>
          <a:blip r:embed="rId4">
            <a:alphaModFix/>
          </a:blip>
          <a:stretch>
            <a:fillRect/>
          </a:stretch>
        </p:blipFill>
        <p:spPr>
          <a:xfrm>
            <a:off x="4188525" y="1886226"/>
            <a:ext cx="3999000" cy="2276058"/>
          </a:xfrm>
          <a:prstGeom prst="rect">
            <a:avLst/>
          </a:prstGeom>
          <a:noFill/>
          <a:ln>
            <a:noFill/>
          </a:ln>
        </p:spPr>
      </p:pic>
      <p:pic>
        <p:nvPicPr>
          <p:cNvPr id="167" name="Google Shape;167;g6d789e6819_0_47"/>
          <p:cNvPicPr preferRelativeResize="0"/>
          <p:nvPr/>
        </p:nvPicPr>
        <p:blipFill>
          <a:blip r:embed="rId5">
            <a:alphaModFix/>
          </a:blip>
          <a:stretch>
            <a:fillRect/>
          </a:stretch>
        </p:blipFill>
        <p:spPr>
          <a:xfrm>
            <a:off x="388775" y="4143050"/>
            <a:ext cx="3755500" cy="2211221"/>
          </a:xfrm>
          <a:prstGeom prst="rect">
            <a:avLst/>
          </a:prstGeom>
          <a:noFill/>
          <a:ln>
            <a:noFill/>
          </a:ln>
        </p:spPr>
      </p:pic>
      <p:pic>
        <p:nvPicPr>
          <p:cNvPr id="168" name="Google Shape;168;g6d789e6819_0_47"/>
          <p:cNvPicPr preferRelativeResize="0"/>
          <p:nvPr/>
        </p:nvPicPr>
        <p:blipFill>
          <a:blip r:embed="rId6">
            <a:alphaModFix/>
          </a:blip>
          <a:stretch>
            <a:fillRect/>
          </a:stretch>
        </p:blipFill>
        <p:spPr>
          <a:xfrm>
            <a:off x="4572000" y="4112225"/>
            <a:ext cx="3755498" cy="2276050"/>
          </a:xfrm>
          <a:prstGeom prst="rect">
            <a:avLst/>
          </a:prstGeom>
          <a:noFill/>
          <a:ln>
            <a:noFill/>
          </a:ln>
        </p:spPr>
      </p:pic>
      <p:sp>
        <p:nvSpPr>
          <p:cNvPr id="169" name="Google Shape;169;g6d789e6819_0_47"/>
          <p:cNvSpPr txBox="1"/>
          <p:nvPr/>
        </p:nvSpPr>
        <p:spPr>
          <a:xfrm>
            <a:off x="620050" y="1465550"/>
            <a:ext cx="3755400" cy="24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Narrow"/>
              <a:buChar char="➔"/>
            </a:pPr>
            <a:r>
              <a:rPr lang="es-ES" b="1">
                <a:latin typeface="Arial Narrow"/>
                <a:ea typeface="Arial Narrow"/>
                <a:cs typeface="Arial Narrow"/>
                <a:sym typeface="Arial Narrow"/>
              </a:rPr>
              <a:t>Por puntuaciones:</a:t>
            </a:r>
            <a:endParaRPr b="1">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1071</Words>
  <Application>Microsoft Macintosh PowerPoint</Application>
  <PresentationFormat>Presentación en pantalla (4:3)</PresentationFormat>
  <Paragraphs>179</Paragraphs>
  <Slides>24</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Noto Sans Symbols</vt:lpstr>
      <vt:lpstr>Calibri</vt:lpstr>
      <vt:lpstr>Arial</vt:lpstr>
      <vt:lpstr>Arial Narrow</vt:lpstr>
      <vt:lpstr>Times New Roman</vt:lpstr>
      <vt:lpstr>Tema de Office</vt:lpstr>
      <vt:lpstr>Fundamentos de Ingeniería de Datos</vt:lpstr>
      <vt:lpstr>Índice</vt:lpstr>
      <vt:lpstr>Introducción</vt:lpstr>
      <vt:lpstr>Índice</vt:lpstr>
      <vt:lpstr>Análisis en R</vt:lpstr>
      <vt:lpstr>Análisis en R</vt:lpstr>
      <vt:lpstr>Análisis en R</vt:lpstr>
      <vt:lpstr>Análisis en R</vt:lpstr>
      <vt:lpstr>Análisis en R</vt:lpstr>
      <vt:lpstr>Análisis en R</vt:lpstr>
      <vt:lpstr>Índice</vt:lpstr>
      <vt:lpstr>Clustering: Silhouette</vt:lpstr>
      <vt:lpstr>Clustering: Knime</vt:lpstr>
      <vt:lpstr>Clustering: Knime</vt:lpstr>
      <vt:lpstr>Clustering: Knime</vt:lpstr>
      <vt:lpstr>Índice</vt:lpstr>
      <vt:lpstr>Tablas de contingencia</vt:lpstr>
      <vt:lpstr>Tablas de contingencia</vt:lpstr>
      <vt:lpstr>Tablas de contingencia</vt:lpstr>
      <vt:lpstr>Índice</vt:lpstr>
      <vt:lpstr>Conclusiones</vt:lpstr>
      <vt:lpstr>Índice</vt:lpstr>
      <vt:lpstr>Bibliografía</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Ingeniería de Datos</dc:title>
  <cp:lastModifiedBy>Manuel Díaz Gil</cp:lastModifiedBy>
  <cp:revision>2</cp:revision>
  <dcterms:created xsi:type="dcterms:W3CDTF">2012-11-11T22:15:40Z</dcterms:created>
  <dcterms:modified xsi:type="dcterms:W3CDTF">2020-01-14T13:03:59Z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